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2" r:id="rId2"/>
    <p:sldId id="474" r:id="rId3"/>
    <p:sldId id="476" r:id="rId4"/>
    <p:sldId id="475" r:id="rId5"/>
    <p:sldId id="415" r:id="rId6"/>
    <p:sldId id="416" r:id="rId7"/>
    <p:sldId id="417" r:id="rId8"/>
    <p:sldId id="419" r:id="rId9"/>
    <p:sldId id="478" r:id="rId10"/>
    <p:sldId id="477" r:id="rId11"/>
    <p:sldId id="479" r:id="rId12"/>
  </p:sldIdLst>
  <p:sldSz cx="9144000" cy="6858000" type="screen4x3"/>
  <p:notesSz cx="6761163" cy="9942513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2C86BBA9-611C-41F1-8DEE-FA60E9D4B9C5}">
          <p14:sldIdLst>
            <p14:sldId id="372"/>
          </p14:sldIdLst>
        </p14:section>
        <p14:section name="Razdelek brez naslova" id="{31CB956A-2723-49D9-A4D7-D4A1A77B8D2A}">
          <p14:sldIdLst>
            <p14:sldId id="474"/>
            <p14:sldId id="476"/>
            <p14:sldId id="475"/>
            <p14:sldId id="415"/>
            <p14:sldId id="416"/>
            <p14:sldId id="417"/>
            <p14:sldId id="419"/>
            <p14:sldId id="478"/>
            <p14:sldId id="477"/>
            <p14:sldId id="479"/>
          </p14:sldIdLst>
        </p14:section>
        <p14:section name="Razdelek brez naslova" id="{860BD702-C798-4338-A917-CEF26925EA9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79F3B"/>
    <a:srgbClr val="C096BB"/>
    <a:srgbClr val="CF78DE"/>
    <a:srgbClr val="DDB1D8"/>
    <a:srgbClr val="FF0000"/>
    <a:srgbClr val="FF6600"/>
    <a:srgbClr val="EEFEDA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 autoAdjust="0"/>
    <p:restoredTop sz="95808" autoAdjust="0"/>
  </p:normalViewPr>
  <p:slideViewPr>
    <p:cSldViewPr>
      <p:cViewPr varScale="1">
        <p:scale>
          <a:sx n="110" d="100"/>
          <a:sy n="110" d="100"/>
        </p:scale>
        <p:origin x="19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notesViewPr>
    <p:cSldViewPr>
      <p:cViewPr varScale="1">
        <p:scale>
          <a:sx n="74" d="100"/>
          <a:sy n="74" d="100"/>
        </p:scale>
        <p:origin x="-1566" y="-96"/>
      </p:cViewPr>
      <p:guideLst>
        <p:guide orient="horz" pos="3129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8"/>
            <a:ext cx="2930234" cy="49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4" rIns="92087" bIns="46044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 typeface="Wingdings" pitchFamily="2" charset="2"/>
              <a:buAutoNum type="arabicPeriod"/>
              <a:defRPr sz="11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931" y="8"/>
            <a:ext cx="2930234" cy="49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4" rIns="92087" bIns="460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 typeface="Wingdings" pitchFamily="2" charset="2"/>
              <a:buAutoNum type="arabicPeriod"/>
              <a:defRPr sz="11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86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5626"/>
            <a:ext cx="2930234" cy="49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4" rIns="92087" bIns="46044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 typeface="Wingdings" pitchFamily="2" charset="2"/>
              <a:buAutoNum type="arabicPeriod"/>
              <a:defRPr sz="11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86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931" y="9445626"/>
            <a:ext cx="2930234" cy="49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4" rIns="92087" bIns="460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 typeface="Wingdings" panose="05000000000000000000" pitchFamily="2" charset="2"/>
              <a:buAutoNum type="arabicPeriod"/>
              <a:defRPr sz="1100"/>
            </a:lvl1pPr>
          </a:lstStyle>
          <a:p>
            <a:pPr>
              <a:defRPr/>
            </a:pPr>
            <a:fld id="{D62D9276-29B3-4AA3-ACF0-215C2402C3E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5022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8"/>
            <a:ext cx="2930234" cy="49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4" rIns="92087" bIns="46044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931" y="8"/>
            <a:ext cx="2930234" cy="49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4" rIns="92087" bIns="460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80" y="4722814"/>
            <a:ext cx="4957611" cy="447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4" rIns="92087" bIns="46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626"/>
            <a:ext cx="2930234" cy="49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4" rIns="92087" bIns="46044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931" y="9445626"/>
            <a:ext cx="2930234" cy="49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4" rIns="92087" bIns="460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3C7B1B-E27A-437D-83B7-2478D910561F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497200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558" indent="-28727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0701" indent="-230141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0979" indent="-230141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1260" indent="-230141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8365" indent="-2301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5470" indent="-2301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2575" indent="-2301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9681" indent="-2301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75634B-6FEE-4171-B6B8-AFD69F73CA64}" type="slidenum">
              <a:rPr lang="sl-SI" altLang="sl-SI" smtClean="0"/>
              <a:pPr>
                <a:spcBef>
                  <a:spcPct val="0"/>
                </a:spcBef>
              </a:pPr>
              <a:t>1</a:t>
            </a:fld>
            <a:endParaRPr lang="sl-SI" altLang="sl-SI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80" y="4725134"/>
            <a:ext cx="4957611" cy="4472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sl-SI"/>
              <a:t>PRIHODKI</a:t>
            </a:r>
          </a:p>
          <a:p>
            <a:pPr lvl="1" eaLnBrk="1" hangingPunct="1">
              <a:buFontTx/>
              <a:buChar char="-"/>
            </a:pPr>
            <a:r>
              <a:rPr lang="sl-SI" altLang="sl-SI"/>
              <a:t>izkupiček od prodaje</a:t>
            </a:r>
          </a:p>
          <a:p>
            <a:pPr lvl="1" eaLnBrk="1" hangingPunct="1">
              <a:buFontTx/>
              <a:buChar char="-"/>
            </a:pPr>
            <a:r>
              <a:rPr lang="sl-SI" altLang="sl-SI"/>
              <a:t>domača poraba</a:t>
            </a:r>
          </a:p>
          <a:p>
            <a:pPr eaLnBrk="1" hangingPunct="1"/>
            <a:r>
              <a:rPr lang="sl-SI" altLang="sl-SI"/>
              <a:t>ZAKAJ JE PRIHODEK PRENIZEK</a:t>
            </a:r>
          </a:p>
          <a:p>
            <a:pPr lvl="1" eaLnBrk="1" hangingPunct="1">
              <a:buFontTx/>
              <a:buChar char="-"/>
            </a:pPr>
            <a:r>
              <a:rPr lang="sl-SI" altLang="sl-SI"/>
              <a:t>premalo proizvodov</a:t>
            </a:r>
          </a:p>
          <a:p>
            <a:pPr lvl="1" eaLnBrk="1" hangingPunct="1">
              <a:buFontTx/>
              <a:buChar char="-"/>
            </a:pPr>
            <a:r>
              <a:rPr lang="sl-SI" altLang="sl-SI"/>
              <a:t>preslaba kvaliteta in zato prenizka cena</a:t>
            </a:r>
          </a:p>
          <a:p>
            <a:pPr lvl="1" eaLnBrk="1" hangingPunct="1">
              <a:buFontTx/>
              <a:buChar char="-"/>
            </a:pPr>
            <a:r>
              <a:rPr lang="sl-SI" altLang="sl-SI"/>
              <a:t>prenizke cene</a:t>
            </a:r>
          </a:p>
          <a:p>
            <a:pPr eaLnBrk="1" hangingPunct="1"/>
            <a:r>
              <a:rPr lang="sl-SI" altLang="sl-SI"/>
              <a:t>OBLIKOVANJE CEN</a:t>
            </a:r>
          </a:p>
          <a:p>
            <a:pPr eaLnBrk="1" hangingPunct="1">
              <a:buFontTx/>
              <a:buChar char="-"/>
            </a:pPr>
            <a:r>
              <a:rPr lang="sl-SI" altLang="sl-SI"/>
              <a:t>glede na stroške</a:t>
            </a:r>
          </a:p>
          <a:p>
            <a:pPr eaLnBrk="1" hangingPunct="1">
              <a:buFontTx/>
              <a:buChar char="-"/>
            </a:pPr>
            <a:r>
              <a:rPr lang="sl-SI" altLang="sl-SI"/>
              <a:t>glede na ponudbo in povpraševanje</a:t>
            </a:r>
          </a:p>
          <a:p>
            <a:pPr eaLnBrk="1" hangingPunct="1">
              <a:buFontTx/>
              <a:buChar char="-"/>
            </a:pPr>
            <a:r>
              <a:rPr lang="sl-SI" altLang="sl-SI"/>
              <a:t>glede na konkurenco na trgu</a:t>
            </a:r>
          </a:p>
          <a:p>
            <a:pPr eaLnBrk="1" hangingPunct="1">
              <a:buFontTx/>
              <a:buChar char="-"/>
            </a:pPr>
            <a:r>
              <a:rPr lang="sl-SI" altLang="sl-SI"/>
              <a:t>Glede na nove produkte</a:t>
            </a:r>
          </a:p>
          <a:p>
            <a:pPr eaLnBrk="1" hangingPunct="1"/>
            <a:r>
              <a:rPr lang="sl-SI" altLang="sl-SI"/>
              <a:t>UPOŠTEVATI</a:t>
            </a:r>
          </a:p>
          <a:p>
            <a:pPr eaLnBrk="1" hangingPunct="1"/>
            <a:r>
              <a:rPr lang="sl-SI" altLang="sl-SI"/>
              <a:t>	VSAK PRODUKT IMA SVOJO CENO (Kar malo stane, je malo vredno.)</a:t>
            </a:r>
          </a:p>
          <a:p>
            <a:pPr eaLnBrk="1" hangingPunct="1"/>
            <a:r>
              <a:rPr lang="sl-SI" altLang="sl-SI"/>
              <a:t>	POGUM ZA POŠTENO CENO. (Ne zniževati sosedove cene.)</a:t>
            </a:r>
          </a:p>
          <a:p>
            <a:pPr eaLnBrk="1" hangingPunct="1"/>
            <a:r>
              <a:rPr lang="sl-SI" altLang="sl-SI"/>
              <a:t>	KONKURENČNA PREDNOST JE BOLJŠA KAKOVOST (Ne pa nižja cena.)</a:t>
            </a:r>
          </a:p>
          <a:p>
            <a:pPr eaLnBrk="1" hangingPunct="1"/>
            <a:r>
              <a:rPr lang="sl-SI" altLang="sl-SI"/>
              <a:t>	POSODABLJAJ CENO (kalkulacija)</a:t>
            </a:r>
          </a:p>
          <a:p>
            <a:pPr eaLnBrk="1" hangingPunct="1">
              <a:buFontTx/>
              <a:buChar char="-"/>
            </a:pPr>
            <a:r>
              <a:rPr lang="sl-SI" altLang="sl-SI"/>
              <a:t>STROŠKI</a:t>
            </a:r>
          </a:p>
          <a:p>
            <a:pPr lvl="1" eaLnBrk="1" hangingPunct="1">
              <a:buFontTx/>
              <a:buChar char="-"/>
            </a:pPr>
            <a:r>
              <a:rPr lang="sl-SI" altLang="sl-SI"/>
              <a:t>stalni</a:t>
            </a:r>
          </a:p>
          <a:p>
            <a:pPr lvl="1" eaLnBrk="1" hangingPunct="1">
              <a:buFontTx/>
              <a:buChar char="-"/>
            </a:pPr>
            <a:r>
              <a:rPr lang="sl-SI" altLang="sl-SI"/>
              <a:t>spremenljivi		</a:t>
            </a:r>
          </a:p>
          <a:p>
            <a:pPr eaLnBrk="1" hangingPunct="1"/>
            <a:r>
              <a:rPr lang="sl-SI" altLang="sl-SI"/>
              <a:t>VEČ O STROŠKIH V NADALJEVANJU</a:t>
            </a:r>
          </a:p>
          <a:p>
            <a:pPr eaLnBrk="1" hangingPunct="1">
              <a:buFontTx/>
              <a:buChar char="-"/>
            </a:pPr>
            <a:endParaRPr lang="sl-SI" altLang="sl-SI"/>
          </a:p>
          <a:p>
            <a:pPr lvl="1" eaLnBrk="1" hangingPunct="1"/>
            <a:endParaRPr lang="sl-SI" altLang="sl-SI"/>
          </a:p>
          <a:p>
            <a:pPr eaLnBrk="1" hangingPunct="1"/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075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C7B1B-E27A-437D-83B7-2478D910561F}" type="slidenum">
              <a:rPr lang="en-GB" altLang="sl-SI" smtClean="0"/>
              <a:pPr>
                <a:defRPr/>
              </a:pPr>
              <a:t>3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5771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E8094-A1B5-468F-803A-0F13F524312D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92800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15DF3-099B-466A-90E7-80FE72C33F51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99280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9573E-A0EE-43F1-A7FC-FC6B01566FE4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03845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16A29-162D-423A-99E2-D9B1A5C247CB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81937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01A6-D3D9-4D4F-B15D-81AC725A5EA7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53528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7713-B452-4A09-B24C-A0DBED95B5B7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41922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B04C-8AD9-43E9-B418-B72FFAF86F90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81092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6B1B-55A2-4F79-AC12-661E772842DE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60206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BD992-837A-427B-B043-EB6746B7C046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84990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5038-EFDB-48AC-8E81-E9BCE9EAE9E8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58734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58994-2B60-44D0-BD6B-414AF0016924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79018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EF56D-624F-436D-A2B3-7DE388DAAADF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10115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C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810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814A95-81BA-454D-B9D3-875274818EE9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  <p:pic>
        <p:nvPicPr>
          <p:cNvPr id="2" name="Picture 3" descr="glava power poin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05038"/>
            <a:ext cx="82184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Tahom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29000">
              <a:srgbClr val="FFFFFF"/>
            </a:gs>
            <a:gs pos="100000">
              <a:srgbClr val="CC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Pravokotnik 1"/>
          <p:cNvSpPr>
            <a:spLocks noChangeArrowheads="1"/>
          </p:cNvSpPr>
          <p:nvPr/>
        </p:nvSpPr>
        <p:spPr bwMode="auto">
          <a:xfrm>
            <a:off x="467544" y="5805264"/>
            <a:ext cx="85693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sl-SI" altLang="sl-SI" sz="1000" b="0" dirty="0">
                <a:solidFill>
                  <a:srgbClr val="008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</a:t>
            </a:r>
            <a:r>
              <a:rPr lang="sl-SI" altLang="sl-SI" sz="1000" b="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mesto, 2.11.2023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000" b="0" dirty="0">
                <a:solidFill>
                  <a:srgbClr val="00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Pripravili: Terezija Lavrič in Natalija Pelko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000" dirty="0">
                <a:solidFill>
                  <a:srgbClr val="006600"/>
                </a:solidFill>
              </a:rPr>
              <a:t>Kmetijsko gozdarski zavod Novo mesto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000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www.kmetijskizavod-nm.si</a:t>
            </a:r>
            <a:endParaRPr lang="sl-SI" altLang="sl-SI" sz="1000" dirty="0">
              <a:solidFill>
                <a:srgbClr val="00660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sl-SI" altLang="sl-SI" sz="1000" b="0" dirty="0">
              <a:solidFill>
                <a:srgbClr val="3333FF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7" y="1611434"/>
            <a:ext cx="8569325" cy="1428750"/>
          </a:xfrm>
        </p:spPr>
        <p:txBody>
          <a:bodyPr/>
          <a:lstStyle/>
          <a:p>
            <a:pPr>
              <a:defRPr/>
            </a:pPr>
            <a:br>
              <a:rPr lang="sl-SI" altLang="sl-SI" sz="2800" b="0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l-SI" dirty="0">
                <a:solidFill>
                  <a:srgbClr val="C00000"/>
                </a:solidFill>
              </a:rPr>
              <a:t>Pomen kruha v prehrani in zmanjševanje odpadkov</a:t>
            </a:r>
            <a:br>
              <a:rPr lang="sl-SI" dirty="0">
                <a:solidFill>
                  <a:srgbClr val="C00000"/>
                </a:solidFill>
              </a:rPr>
            </a:br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33292FE-EAC2-99E1-CF22-F49F99B8CF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809" y="3028005"/>
            <a:ext cx="3023878" cy="171312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D042895-A178-663E-F002-C6BD2F6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586" y="3052246"/>
            <a:ext cx="2007309" cy="173504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D29E0B5-9992-BACB-CBE5-9D9B37E7A1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41" y="3028005"/>
            <a:ext cx="2198088" cy="1713124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52577E-A7BC-0545-FF37-31E30CF5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48" y="1825095"/>
            <a:ext cx="8136904" cy="1048993"/>
          </a:xfrm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sl-SI" sz="2000" kern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Spoštujmo kruh – ne zavrzimo ga, saj ga nekaterim primanjkuje !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E0F536-A17C-2657-FE09-D5FDF1FC1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56" y="2492896"/>
            <a:ext cx="8604956" cy="3923751"/>
          </a:xfrm>
        </p:spPr>
        <p:txBody>
          <a:bodyPr/>
          <a:lstStyle/>
          <a:p>
            <a:pPr marL="0" indent="0">
              <a:buNone/>
              <a:defRPr/>
            </a:pPr>
            <a:endParaRPr lang="sl-SI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sl-SI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ga shranjujemo, da ohrani svežino in ne postane prehitro plesniv ali trd?</a:t>
            </a:r>
          </a:p>
          <a:p>
            <a:pPr marL="0" indent="0">
              <a:buNone/>
              <a:defRPr/>
            </a:pP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- v papirnati ali platneni vrečki             </a:t>
            </a:r>
            <a:r>
              <a:rPr lang="sl-SI" sz="1400" b="0" i="0" dirty="0">
                <a:solidFill>
                  <a:srgbClr val="121212"/>
                </a:solidFill>
                <a:effectLst/>
                <a:latin typeface="Libre Franklin" pitchFamily="2" charset="-18"/>
              </a:rPr>
              <a:t>Zrak v njej kroži in preprečuje plesnenje kruha, </a:t>
            </a:r>
          </a:p>
          <a:p>
            <a:pPr marL="0" indent="0">
              <a:buNone/>
              <a:defRPr/>
            </a:pP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to damo v leseno škatlo za kruh.     </a:t>
            </a:r>
            <a:r>
              <a:rPr lang="sl-SI" sz="1400" b="0" dirty="0">
                <a:solidFill>
                  <a:srgbClr val="121212"/>
                </a:solidFill>
                <a:latin typeface="Libre Franklin" pitchFamily="2" charset="-18"/>
              </a:rPr>
              <a:t>    </a:t>
            </a:r>
            <a:r>
              <a:rPr lang="sl-SI" sz="1400" b="0" i="0" dirty="0">
                <a:solidFill>
                  <a:srgbClr val="121212"/>
                </a:solidFill>
                <a:effectLst/>
                <a:latin typeface="Libre Franklin" pitchFamily="2" charset="-18"/>
              </a:rPr>
              <a:t>hkrati se kruh ne posuši prehitro.</a:t>
            </a: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sl-SI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- večje količine kruha zamrznemo.</a:t>
            </a:r>
          </a:p>
          <a:p>
            <a:pPr marL="0" indent="0">
              <a:buNone/>
              <a:defRPr/>
            </a:pPr>
            <a:endParaRPr lang="sl-SI" sz="800" b="0" i="0" dirty="0">
              <a:effectLst/>
              <a:latin typeface="Libre Franklin" pitchFamily="2" charset="-18"/>
            </a:endParaRPr>
          </a:p>
          <a:p>
            <a:pPr marL="0" indent="0">
              <a:buNone/>
              <a:defRPr/>
            </a:pPr>
            <a:r>
              <a:rPr lang="sl-SI" sz="1400" b="0" i="0" dirty="0">
                <a:effectLst/>
                <a:latin typeface="Libre Franklin" pitchFamily="2" charset="-18"/>
              </a:rPr>
              <a:t>Plastična vrečka ni najboljša izbira.  V njej se kopiči vlaga in kruh hitro splesni.</a:t>
            </a:r>
          </a:p>
          <a:p>
            <a:pPr marL="0" indent="0">
              <a:buNone/>
              <a:defRPr/>
            </a:pPr>
            <a:r>
              <a:rPr lang="sl-SI" sz="1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Plesniv kruh ni primeren za uživanje! </a:t>
            </a:r>
          </a:p>
          <a:p>
            <a:pPr marL="0" indent="0">
              <a:buNone/>
              <a:defRPr/>
            </a:pPr>
            <a:endParaRPr lang="sl-SI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sl-SI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 kruh je še vedno uporaben, zato ga ne zavrzimo!</a:t>
            </a:r>
          </a:p>
          <a:p>
            <a:pPr marL="0" indent="0">
              <a:buNone/>
              <a:defRPr/>
            </a:pPr>
            <a:r>
              <a:rPr lang="sl-SI" sz="1800" b="0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iz njega lahko izdelamo drobtine, francoske toaste, kruhove cmoke ali</a:t>
            </a:r>
          </a:p>
          <a:p>
            <a:pPr marL="0" indent="0">
              <a:buNone/>
              <a:defRPr/>
            </a:pP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ga namenit za hrano živalim.</a:t>
            </a:r>
          </a:p>
          <a:p>
            <a:pPr marL="0" indent="0">
              <a:buNone/>
              <a:defRPr/>
            </a:pPr>
            <a:endParaRPr lang="sl-SI" sz="1400" b="0" i="0" dirty="0">
              <a:solidFill>
                <a:srgbClr val="121212"/>
              </a:solidFill>
              <a:effectLst/>
              <a:latin typeface="Libre Franklin" pitchFamily="2" charset="-18"/>
            </a:endParaRPr>
          </a:p>
          <a:p>
            <a:pPr>
              <a:defRPr/>
            </a:pP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esni zaviti oklepaj 3">
            <a:extLst>
              <a:ext uri="{FF2B5EF4-FFF2-40B4-BE49-F238E27FC236}">
                <a16:creationId xmlns:a16="http://schemas.microsoft.com/office/drawing/2014/main" id="{0BB1BC97-0F34-B371-D79C-4724E9F99CB9}"/>
              </a:ext>
            </a:extLst>
          </p:cNvPr>
          <p:cNvSpPr/>
          <p:nvPr/>
        </p:nvSpPr>
        <p:spPr bwMode="auto">
          <a:xfrm>
            <a:off x="4211960" y="3332604"/>
            <a:ext cx="144016" cy="648072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/>
            </a:pPr>
            <a:endParaRPr kumimoji="0" lang="sl-S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6CE4E2E-D8AD-50CD-3110-7D859173BE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254" y="4015062"/>
            <a:ext cx="2186624" cy="1479507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DC7A544-7454-2F47-63ED-89C9B13D2F1D}"/>
              </a:ext>
            </a:extLst>
          </p:cNvPr>
          <p:cNvSpPr txBox="1"/>
          <p:nvPr/>
        </p:nvSpPr>
        <p:spPr>
          <a:xfrm>
            <a:off x="611560" y="1363430"/>
            <a:ext cx="8332773" cy="461665"/>
          </a:xfrm>
          <a:prstGeom prst="rect">
            <a:avLst/>
          </a:prstGeom>
          <a:solidFill>
            <a:srgbClr val="C096BB"/>
          </a:solidFill>
        </p:spPr>
        <p:txBody>
          <a:bodyPr wrap="square" rtlCol="0">
            <a:spAutoFit/>
          </a:bodyPr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….in strategija za zmanjšanje odpadkov kruha</a:t>
            </a:r>
          </a:p>
        </p:txBody>
      </p:sp>
    </p:spTree>
    <p:extLst>
      <p:ext uri="{BB962C8B-B14F-4D97-AF65-F5344CB8AC3E}">
        <p14:creationId xmlns:p14="http://schemas.microsoft.com/office/powerpoint/2010/main" val="279878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48979D3-F30B-2088-5427-9CC6B22A16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187" y="2564904"/>
            <a:ext cx="5493649" cy="3112329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0613F7D-22C1-3BDE-E5AD-E441659FB137}"/>
              </a:ext>
            </a:extLst>
          </p:cNvPr>
          <p:cNvSpPr txBox="1"/>
          <p:nvPr/>
        </p:nvSpPr>
        <p:spPr>
          <a:xfrm>
            <a:off x="2123728" y="191683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za vašo pozornost!</a:t>
            </a:r>
          </a:p>
        </p:txBody>
      </p:sp>
    </p:spTree>
    <p:extLst>
      <p:ext uri="{BB962C8B-B14F-4D97-AF65-F5344CB8AC3E}">
        <p14:creationId xmlns:p14="http://schemas.microsoft.com/office/powerpoint/2010/main" val="41770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7CDBE0-9739-6B38-93D4-1BA18FA4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Kako dobro poznamo naš vsakdanji kruh?</a:t>
            </a:r>
            <a:endParaRPr lang="sl-SI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112C7C-5490-C7C7-610E-825532ECCC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52" y="1916832"/>
            <a:ext cx="8640960" cy="403244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l-SI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Vsi dobro poznamo prijeten vonj in okus sveže pečenega kruha, </a:t>
            </a:r>
          </a:p>
          <a:p>
            <a:pPr marL="0" indent="0">
              <a:buNone/>
              <a:defRPr/>
            </a:pPr>
            <a:r>
              <a:rPr lang="sl-SI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nas spominja na toplo družinsko okolje in praznike… </a:t>
            </a:r>
          </a:p>
          <a:p>
            <a:pPr marL="0" indent="0">
              <a:buNone/>
              <a:defRPr/>
            </a:pPr>
            <a:endParaRPr lang="sl-SI" sz="8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sl-SI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POMEN KRUHA V PREHRANI:</a:t>
            </a:r>
          </a:p>
          <a:p>
            <a:pPr marL="0" indent="0">
              <a:buNone/>
              <a:defRPr/>
            </a:pP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Brez kruha si skoraj ne znamo predstavljati dneva.</a:t>
            </a:r>
          </a:p>
          <a:p>
            <a:pPr marL="0" indent="0">
              <a:buNone/>
              <a:defRPr/>
            </a:pPr>
            <a:r>
              <a:rPr lang="sl-SI" sz="18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je osnovna hrana v prehrani mnogih držav, </a:t>
            </a:r>
          </a:p>
          <a:p>
            <a:pPr marL="0" indent="0">
              <a:buNone/>
              <a:defRPr/>
            </a:pP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- je zelo zdrav in hranljiv…</a:t>
            </a:r>
            <a:endParaRPr lang="sl-SI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sl-SI" sz="8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sl-SI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TRADICIJA KRUHA:</a:t>
            </a:r>
          </a:p>
          <a:p>
            <a:pPr marL="0" indent="0">
              <a:buNone/>
              <a:defRPr/>
            </a:pP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- prvi kruh so spekli že stari Egipčani pred 6000 leti….</a:t>
            </a:r>
          </a:p>
          <a:p>
            <a:pPr marL="0" indent="0">
              <a:buNone/>
              <a:defRPr/>
            </a:pP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- v Sloveniji segajo prvi zapiski o kruhu 700 let v preteklost…</a:t>
            </a:r>
          </a:p>
          <a:p>
            <a:pPr marL="0" indent="0">
              <a:buNone/>
              <a:defRPr/>
            </a:pP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- v preteklih stoletjih je prav kruh preprečil lakoto, </a:t>
            </a:r>
          </a:p>
          <a:p>
            <a:pPr marL="0" indent="0">
              <a:buNone/>
              <a:defRPr/>
            </a:pP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 zato velja do kruha še posebno spoštovanje. </a:t>
            </a:r>
          </a:p>
          <a:p>
            <a:pPr marL="0" indent="0">
              <a:buNone/>
              <a:defRPr/>
            </a:pPr>
            <a:r>
              <a:rPr lang="sl-SI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Rek: „če kruhek pade ti na tla, poberi in poljubi ga“.</a:t>
            </a:r>
          </a:p>
          <a:p>
            <a:pPr marL="0" indent="0">
              <a:buNone/>
              <a:defRPr/>
            </a:pPr>
            <a:endParaRPr lang="sl-SI" sz="12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D00B4C8-23E5-BB87-E940-BF66AB2DA8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803042"/>
            <a:ext cx="2159892" cy="157251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F1EF750-B82C-8C7A-BB3B-5DA6C582FB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483" y="2708920"/>
            <a:ext cx="2125665" cy="16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3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0CEF57-B45F-F374-2E98-F99B9EB6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20" y="980728"/>
            <a:ext cx="7560840" cy="792088"/>
          </a:xfrm>
        </p:spPr>
        <p:txBody>
          <a:bodyPr/>
          <a:lstStyle/>
          <a:p>
            <a:pPr algn="l"/>
            <a:r>
              <a:rPr lang="sl-SI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do dobrega dišečega, kruha?</a:t>
            </a:r>
            <a:endParaRPr lang="sl-SI" sz="24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BCB6D7-E3B8-0EBD-068E-857A55AD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628800"/>
            <a:ext cx="8676964" cy="53285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l-SI" sz="1800" dirty="0">
                <a:solidFill>
                  <a:srgbClr val="479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„Seme vzklije, klas zori, kruh v peči zadiši“</a:t>
            </a:r>
          </a:p>
          <a:p>
            <a:pPr marL="0" indent="0">
              <a:buNone/>
              <a:defRPr/>
            </a:pPr>
            <a:r>
              <a:rPr lang="sl-SI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Kombajn požanje žito na polju </a:t>
            </a:r>
          </a:p>
          <a:p>
            <a:pPr marL="0" indent="0">
              <a:buNone/>
              <a:defRPr/>
            </a:pPr>
            <a:r>
              <a:rPr lang="sl-SI" sz="1800" b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l-SI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žitno zrnje zmeljemo v mlinu v moko,                    </a:t>
            </a:r>
            <a:r>
              <a:rPr lang="sl-SI" sz="1400" i="1" dirty="0">
                <a:latin typeface="Arial" panose="020B0604020202020204" pitchFamily="34" charset="0"/>
                <a:cs typeface="Arial" panose="020B0604020202020204" pitchFamily="34" charset="0"/>
              </a:rPr>
              <a:t>Žitno polje </a:t>
            </a: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sl-SI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iz moke naredimo in spečemo kruh.</a:t>
            </a:r>
            <a:r>
              <a:rPr lang="sl-SI" sz="12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</a:t>
            </a:r>
          </a:p>
          <a:p>
            <a:pPr marL="0" indent="0">
              <a:buNone/>
              <a:defRPr/>
            </a:pPr>
            <a:endParaRPr lang="sl-SI" sz="8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sl-SI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8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Osnovne sestavine kruha so</a:t>
            </a:r>
            <a:r>
              <a:rPr lang="sl-SI" sz="1800" u="sng" dirty="0">
                <a:latin typeface="Arial" panose="020B0604020202020204" pitchFamily="34" charset="0"/>
                <a:cs typeface="Arial" panose="020B0604020202020204" pitchFamily="34" charset="0"/>
              </a:rPr>
              <a:t> moka, voda, kvas in sol:</a:t>
            </a:r>
            <a:r>
              <a:rPr lang="sl-SI" sz="1200" b="0" i="1" dirty="0">
                <a:solidFill>
                  <a:srgbClr val="EEFE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sz="1200" b="0" u="sng" dirty="0">
              <a:solidFill>
                <a:srgbClr val="EEFE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indent="-84138">
              <a:buNone/>
              <a:defRPr/>
            </a:pP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- moko pridobimo iz različnih vrst žit:</a:t>
            </a:r>
            <a:r>
              <a:rPr lang="sl-SI" sz="1800" b="0" dirty="0">
                <a:latin typeface="Arial" panose="020B0604020202020204" pitchFamily="34" charset="0"/>
                <a:cs typeface="Arial" panose="020B0604020202020204" pitchFamily="34" charset="0"/>
              </a:rPr>
              <a:t> pšenice, pire, rži, ječmena, ovsa,                           </a:t>
            </a:r>
          </a:p>
          <a:p>
            <a:pPr marL="0" indent="0">
              <a:buNone/>
              <a:defRPr/>
            </a:pPr>
            <a:r>
              <a:rPr lang="sl-SI" sz="1800" b="0" dirty="0">
                <a:latin typeface="Arial" panose="020B0604020202020204" pitchFamily="34" charset="0"/>
                <a:cs typeface="Arial" panose="020B0604020202020204" pitchFamily="34" charset="0"/>
              </a:rPr>
              <a:t>  koruze, ajde…</a:t>
            </a:r>
          </a:p>
          <a:p>
            <a:pPr marL="0" indent="0">
              <a:buNone/>
              <a:defRPr/>
            </a:pPr>
            <a:endParaRPr lang="sl-SI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sl-SI" sz="18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Dodatne surovine / dodatki: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600" kern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otrobi, kalčki, semena, oreški,  </a:t>
            </a:r>
            <a:endParaRPr lang="sl-SI" sz="1600" b="0" kern="0" dirty="0">
              <a:solidFill>
                <a:srgbClr val="333333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sl-SI" sz="1600" kern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sadje, krompir,                                                 </a:t>
            </a:r>
            <a:endParaRPr lang="sl-SI" sz="1600" dirty="0">
              <a:solidFill>
                <a:srgbClr val="FF6600"/>
              </a:solidFill>
              <a:latin typeface="Roboto" panose="020000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sl-SI" sz="1600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jajca,                                                                    </a:t>
            </a:r>
            <a:endParaRPr lang="sl-SI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sl-SI" sz="1600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mleko,                                                                 </a:t>
            </a:r>
            <a:endParaRPr lang="sl-SI" sz="16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sl-SI" sz="1600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sladkor, maščobe,                                            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sl-SI" sz="1600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zelišča in začimbe…                                             Povprašaj babico kaj pomeni rek:</a:t>
            </a:r>
          </a:p>
          <a:p>
            <a:pPr marL="0" indent="0">
              <a:buNone/>
            </a:pPr>
            <a:r>
              <a:rPr lang="sl-SI" sz="1600" kern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			            </a:t>
            </a:r>
            <a:r>
              <a:rPr lang="sl-SI" dirty="0"/>
              <a:t>	</a:t>
            </a:r>
            <a:r>
              <a:rPr lang="sl-SI" sz="2400" i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sl-SI" sz="24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l-SI" sz="16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Kruh naredi roka, ne moka.“                                    </a:t>
            </a:r>
            <a:r>
              <a:rPr lang="sl-SI" dirty="0"/>
              <a:t>	</a:t>
            </a:r>
            <a:endParaRPr lang="sl-SI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61BB6F5-98B8-DB88-097A-C1F64A934C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-315417"/>
            <a:ext cx="3187525" cy="2643891"/>
          </a:xfrm>
          <a:prstGeom prst="rect">
            <a:avLst/>
          </a:prstGeom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2489C2F5-AA4D-2F57-021B-F9D50A326DF0}"/>
              </a:ext>
            </a:extLst>
          </p:cNvPr>
          <p:cNvSpPr/>
          <p:nvPr/>
        </p:nvSpPr>
        <p:spPr bwMode="auto">
          <a:xfrm>
            <a:off x="3533583" y="3910411"/>
            <a:ext cx="5476496" cy="2038869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/>
            </a:pPr>
            <a:endParaRPr kumimoji="0" lang="sl-S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94DB0A21-FB81-0619-38F9-116DB84D2E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38" t="13266"/>
          <a:stretch/>
        </p:blipFill>
        <p:spPr>
          <a:xfrm>
            <a:off x="3884078" y="5074648"/>
            <a:ext cx="697763" cy="621351"/>
          </a:xfrm>
          <a:prstGeom prst="rect">
            <a:avLst/>
          </a:prstGeom>
        </p:spPr>
      </p:pic>
      <p:sp>
        <p:nvSpPr>
          <p:cNvPr id="14" name="Puščica: desno 13">
            <a:extLst>
              <a:ext uri="{FF2B5EF4-FFF2-40B4-BE49-F238E27FC236}">
                <a16:creationId xmlns:a16="http://schemas.microsoft.com/office/drawing/2014/main" id="{03382D0F-DCCF-2C2C-2D7B-CEFCA9D49EF9}"/>
              </a:ext>
            </a:extLst>
          </p:cNvPr>
          <p:cNvSpPr/>
          <p:nvPr/>
        </p:nvSpPr>
        <p:spPr bwMode="auto">
          <a:xfrm>
            <a:off x="251520" y="2420888"/>
            <a:ext cx="288032" cy="108012"/>
          </a:xfrm>
          <a:prstGeom prst="rightArrow">
            <a:avLst/>
          </a:prstGeom>
          <a:solidFill>
            <a:srgbClr val="479F3B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/>
            </a:pPr>
            <a:endParaRPr kumimoji="0" lang="sl-S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Puščica: desno 14">
            <a:extLst>
              <a:ext uri="{FF2B5EF4-FFF2-40B4-BE49-F238E27FC236}">
                <a16:creationId xmlns:a16="http://schemas.microsoft.com/office/drawing/2014/main" id="{B9B2D917-E5F2-B6C0-A103-F461F773F391}"/>
              </a:ext>
            </a:extLst>
          </p:cNvPr>
          <p:cNvSpPr/>
          <p:nvPr/>
        </p:nvSpPr>
        <p:spPr bwMode="auto">
          <a:xfrm>
            <a:off x="251520" y="2780928"/>
            <a:ext cx="288032" cy="108012"/>
          </a:xfrm>
          <a:prstGeom prst="rightArrow">
            <a:avLst/>
          </a:prstGeom>
          <a:solidFill>
            <a:srgbClr val="479F3B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/>
            </a:pPr>
            <a:endParaRPr kumimoji="0" lang="sl-S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05CE6AF-39FB-E788-91AA-89C82A76C4D1}"/>
              </a:ext>
            </a:extLst>
          </p:cNvPr>
          <p:cNvSpPr txBox="1"/>
          <p:nvPr/>
        </p:nvSpPr>
        <p:spPr>
          <a:xfrm>
            <a:off x="5211759" y="4259042"/>
            <a:ext cx="3039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 pripravimo kruh?</a:t>
            </a:r>
            <a:endParaRPr lang="sl-SI" sz="1600" b="1" dirty="0">
              <a:solidFill>
                <a:srgbClr val="FF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sl-SI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iz sestavin zamesimo testo,                                             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sl-SI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počakamo, da kruh vzhaja,</a:t>
            </a:r>
            <a:endParaRPr lang="sl-SI" sz="1600" b="1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sl-SI" sz="1600" b="1" kern="1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l-SI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kruh spečemo v pečici ali v krušni peči</a:t>
            </a:r>
            <a:endParaRPr lang="sl-S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55463F-E9C5-7DBE-78B8-42D5FF91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73316"/>
            <a:ext cx="7704211" cy="504056"/>
          </a:xfrm>
        </p:spPr>
        <p:txBody>
          <a:bodyPr/>
          <a:lstStyle/>
          <a:p>
            <a:pPr algn="l"/>
            <a:br>
              <a:rPr lang="sl-SI" sz="1400" dirty="0"/>
            </a:br>
            <a:r>
              <a:rPr lang="sl-SI" sz="1400" b="0" dirty="0">
                <a:solidFill>
                  <a:schemeClr val="tx1"/>
                </a:solidFill>
              </a:rPr>
              <a:t>bel pšenični kruh                            </a:t>
            </a:r>
            <a:r>
              <a:rPr lang="sl-SI" sz="1400" b="0" dirty="0"/>
              <a:t>ajdov kruh                                       praznični kruh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D8B9C72-8BB1-AAD5-B1B3-CD9509416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130" y="4676509"/>
            <a:ext cx="2487739" cy="186580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068C0A0-5D4A-B44E-205E-78955624B6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75" y="4624102"/>
            <a:ext cx="2607390" cy="186580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B83FB75-395A-260B-BECE-E41221CEED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199" y="4556786"/>
            <a:ext cx="2376264" cy="193312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D751CCB-F37E-075E-5BAB-EBE7962225F1}"/>
              </a:ext>
            </a:extLst>
          </p:cNvPr>
          <p:cNvSpPr txBox="1"/>
          <p:nvPr/>
        </p:nvSpPr>
        <p:spPr>
          <a:xfrm>
            <a:off x="270714" y="1334653"/>
            <a:ext cx="8873286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Kako poimenujemo kruh?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800" b="1" kern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glede na vrsto moke: </a:t>
            </a:r>
            <a:r>
              <a:rPr kumimoji="0" lang="sl-SI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pšenični, rženi, ječmenov, koruzni, ajdov, </a:t>
            </a:r>
            <a:r>
              <a:rPr kumimoji="0" lang="sl-SI" sz="16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pirin</a:t>
            </a:r>
            <a:r>
              <a:rPr kumimoji="0" lang="sl-SI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kruh..…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800" b="1" kern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glede na tip pšenične moke: </a:t>
            </a:r>
            <a:r>
              <a:rPr lang="sl-SI" sz="1600" kern="0" dirty="0">
                <a:latin typeface="Arial" panose="020B0604020202020204" pitchFamily="34" charset="0"/>
                <a:cs typeface="Arial" panose="020B0604020202020204" pitchFamily="34" charset="0"/>
              </a:rPr>
              <a:t>bel pšenični kruh, polbel, črn ali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600" kern="0" dirty="0">
                <a:latin typeface="Arial" panose="020B0604020202020204" pitchFamily="34" charset="0"/>
                <a:cs typeface="Arial" panose="020B0604020202020204" pitchFamily="34" charset="0"/>
              </a:rPr>
              <a:t>			         polnozrnat pšenični kruh, ki je iz celega pšeničnega zrna</a:t>
            </a:r>
            <a:endParaRPr kumimoji="0" lang="sl-SI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glede na dodatke: </a:t>
            </a:r>
            <a:r>
              <a:rPr kumimoji="0" lang="sl-SI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mlečni kruh, sadni kruh, krompirjev kruh,…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800" b="1" kern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glede na vzhajalno sredstvo: </a:t>
            </a:r>
            <a:r>
              <a:rPr lang="sl-SI" sz="1600" kern="0" dirty="0">
                <a:latin typeface="Arial" panose="020B0604020202020204" pitchFamily="34" charset="0"/>
                <a:cs typeface="Arial" panose="020B0604020202020204" pitchFamily="34" charset="0"/>
              </a:rPr>
              <a:t>kvas, droži, kislo testo…</a:t>
            </a:r>
            <a:endParaRPr kumimoji="0" lang="sl-SI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glede na priložnosti uporabe: </a:t>
            </a:r>
            <a:r>
              <a:rPr kumimoji="0" lang="sl-SI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praznični kruh </a:t>
            </a:r>
            <a:r>
              <a:rPr lang="sl-SI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pripravlja ob praznikih </a:t>
            </a:r>
          </a:p>
          <a:p>
            <a:pPr marL="0" indent="0">
              <a:buNone/>
            </a:pPr>
            <a:r>
              <a:rPr kumimoji="0" lang="sl-SI" sz="1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sl-SI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glede na obliko: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l-SI" sz="1600" kern="0" dirty="0">
                <a:latin typeface="Arial" panose="020B0604020202020204" pitchFamily="34" charset="0"/>
                <a:cs typeface="Arial" panose="020B0604020202020204" pitchFamily="34" charset="0"/>
              </a:rPr>
              <a:t>hlebec kruha (okrogel), štruca (podolgovata)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200" b="1" kern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l-SI" sz="1800" b="1" kern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drugi krušni izdelki: </a:t>
            </a:r>
            <a:r>
              <a:rPr lang="sl-SI" sz="1600" kern="0" dirty="0">
                <a:latin typeface="Arial" panose="020B0604020202020204" pitchFamily="34" charset="0"/>
                <a:cs typeface="Arial" panose="020B0604020202020204" pitchFamily="34" charset="0"/>
              </a:rPr>
              <a:t>pletenica, žemljica, kajzerica, pogača, potica, krušno pecivo….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67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F9EEFB6F-3415-B1A7-5306-F192F1223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340768"/>
            <a:ext cx="8352927" cy="783306"/>
          </a:xfrm>
          <a:solidFill>
            <a:srgbClr val="92D050"/>
          </a:solidFill>
        </p:spPr>
        <p:txBody>
          <a:bodyPr/>
          <a:lstStyle/>
          <a:p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Izgube in odpadna hrana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8241B91-BA22-0371-EA4D-1410CC05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381086"/>
            <a:ext cx="8352928" cy="3970318"/>
          </a:xfrm>
          <a:prstGeom prst="rect">
            <a:avLst/>
          </a:prstGeom>
          <a:solidFill>
            <a:srgbClr val="C096BB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000" dirty="0">
                <a:solidFill>
                  <a:srgbClr val="101010"/>
                </a:solidFill>
                <a:cs typeface="Times New Roman" panose="02020603050405020304" pitchFamily="18" charset="0"/>
              </a:rPr>
              <a:t>Organizacija združenih narodov za prehrano in kmetijstvo (FAO) ločuje med: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sl-SI" altLang="sl-SI" sz="2000" b="1" dirty="0">
                <a:solidFill>
                  <a:srgbClr val="101010"/>
                </a:solidFill>
                <a:cs typeface="Times New Roman" panose="02020603050405020304" pitchFamily="18" charset="0"/>
              </a:rPr>
              <a:t>izgubo hrane</a:t>
            </a:r>
            <a:r>
              <a:rPr lang="sl-SI" altLang="sl-SI" sz="2000" dirty="0">
                <a:solidFill>
                  <a:srgbClr val="101010"/>
                </a:solidFill>
                <a:cs typeface="Times New Roman" panose="02020603050405020304" pitchFamily="18" charset="0"/>
              </a:rPr>
              <a:t> (ang. </a:t>
            </a:r>
            <a:r>
              <a:rPr lang="sl-SI" altLang="sl-SI" sz="2000" dirty="0" err="1">
                <a:solidFill>
                  <a:srgbClr val="101010"/>
                </a:solidFill>
                <a:cs typeface="Times New Roman" panose="02020603050405020304" pitchFamily="18" charset="0"/>
              </a:rPr>
              <a:t>food</a:t>
            </a:r>
            <a:r>
              <a:rPr lang="sl-SI" altLang="sl-SI" sz="2000" dirty="0">
                <a:solidFill>
                  <a:srgbClr val="101010"/>
                </a:solidFill>
                <a:cs typeface="Times New Roman" panose="02020603050405020304" pitchFamily="18" charset="0"/>
              </a:rPr>
              <a:t> </a:t>
            </a:r>
            <a:r>
              <a:rPr lang="sl-SI" altLang="sl-SI" sz="2000" dirty="0" err="1">
                <a:solidFill>
                  <a:srgbClr val="101010"/>
                </a:solidFill>
                <a:cs typeface="Times New Roman" panose="02020603050405020304" pitchFamily="18" charset="0"/>
              </a:rPr>
              <a:t>loss</a:t>
            </a:r>
            <a:r>
              <a:rPr lang="sl-SI" altLang="sl-SI" sz="2000" dirty="0">
                <a:solidFill>
                  <a:srgbClr val="101010"/>
                </a:solidFill>
                <a:cs typeface="Times New Roman" panose="02020603050405020304" pitchFamily="18" charset="0"/>
              </a:rPr>
              <a:t>), ki nastane v kmetijstvu, distribuciji in pri predelavi hrane, </a:t>
            </a:r>
          </a:p>
          <a:p>
            <a:pPr>
              <a:spcBef>
                <a:spcPct val="0"/>
              </a:spcBef>
              <a:buNone/>
            </a:pPr>
            <a:endParaRPr lang="sl-SI" altLang="sl-SI" sz="2000" dirty="0">
              <a:solidFill>
                <a:srgbClr val="10101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sl-SI" altLang="sl-SI" sz="2000" dirty="0">
              <a:solidFill>
                <a:srgbClr val="10101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sl-SI" altLang="sl-SI" sz="2000" dirty="0">
                <a:solidFill>
                  <a:srgbClr val="101010"/>
                </a:solidFill>
                <a:cs typeface="Times New Roman" panose="02020603050405020304" pitchFamily="18" charset="0"/>
              </a:rPr>
              <a:t>in</a:t>
            </a:r>
          </a:p>
          <a:p>
            <a:pPr algn="ctr">
              <a:spcBef>
                <a:spcPct val="0"/>
              </a:spcBef>
              <a:buNone/>
            </a:pPr>
            <a:endParaRPr lang="sl-SI" altLang="sl-SI" sz="2400" b="1" dirty="0">
              <a:solidFill>
                <a:srgbClr val="10101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sl-SI" altLang="sl-SI" sz="2400" b="1" dirty="0">
              <a:solidFill>
                <a:srgbClr val="10101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sl-SI" altLang="sl-SI" sz="2400" b="1" dirty="0">
                <a:solidFill>
                  <a:srgbClr val="101010"/>
                </a:solidFill>
                <a:cs typeface="Times New Roman" panose="02020603050405020304" pitchFamily="18" charset="0"/>
              </a:rPr>
              <a:t>2.  </a:t>
            </a:r>
            <a:r>
              <a:rPr lang="sl-SI" altLang="sl-SI" sz="2000" b="1" dirty="0">
                <a:solidFill>
                  <a:srgbClr val="101010"/>
                </a:solidFill>
                <a:cs typeface="Times New Roman" panose="02020603050405020304" pitchFamily="18" charset="0"/>
              </a:rPr>
              <a:t>odpadno hrano</a:t>
            </a:r>
            <a:r>
              <a:rPr lang="sl-SI" altLang="sl-SI" sz="2000" dirty="0">
                <a:solidFill>
                  <a:srgbClr val="101010"/>
                </a:solidFill>
                <a:cs typeface="Times New Roman" panose="02020603050405020304" pitchFamily="18" charset="0"/>
              </a:rPr>
              <a:t> (ang. </a:t>
            </a:r>
            <a:r>
              <a:rPr lang="sl-SI" altLang="sl-SI" sz="2000" dirty="0" err="1">
                <a:solidFill>
                  <a:srgbClr val="101010"/>
                </a:solidFill>
                <a:cs typeface="Times New Roman" panose="02020603050405020304" pitchFamily="18" charset="0"/>
              </a:rPr>
              <a:t>food</a:t>
            </a:r>
            <a:r>
              <a:rPr lang="sl-SI" altLang="sl-SI" sz="2000" dirty="0">
                <a:solidFill>
                  <a:srgbClr val="101010"/>
                </a:solidFill>
                <a:cs typeface="Times New Roman" panose="02020603050405020304" pitchFamily="18" charset="0"/>
              </a:rPr>
              <a:t> </a:t>
            </a:r>
            <a:r>
              <a:rPr lang="sl-SI" altLang="sl-SI" sz="2000" dirty="0" err="1">
                <a:solidFill>
                  <a:srgbClr val="101010"/>
                </a:solidFill>
                <a:cs typeface="Times New Roman" panose="02020603050405020304" pitchFamily="18" charset="0"/>
              </a:rPr>
              <a:t>waste</a:t>
            </a:r>
            <a:r>
              <a:rPr lang="sl-SI" altLang="sl-SI" sz="2000" dirty="0">
                <a:solidFill>
                  <a:srgbClr val="101010"/>
                </a:solidFill>
                <a:cs typeface="Times New Roman" panose="02020603050405020304" pitchFamily="18" charset="0"/>
              </a:rPr>
              <a:t>), ki nastane na poti od maloprodaje do končnega potrošnika, sem spadajo tudi odpadki, ki nastanejo gostinskih obratih tudi v vrtcih in šolah).</a:t>
            </a:r>
            <a:endParaRPr lang="sl-SI" alt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2B9930B-0C9F-7F24-2169-18CCF7E9C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43" t="61550" r="24211" b="19783"/>
          <a:stretch/>
        </p:blipFill>
        <p:spPr>
          <a:xfrm>
            <a:off x="5220072" y="3465490"/>
            <a:ext cx="3096344" cy="180150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0FDA26-912D-95F3-07B0-90A99DE68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480704"/>
            <a:ext cx="6335787" cy="936104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sl-SI" b="0" dirty="0">
                <a:latin typeface="Arial" panose="020B0604020202020204" pitchFamily="34" charset="0"/>
                <a:cs typeface="Arial" panose="020B0604020202020204" pitchFamily="34" charset="0"/>
              </a:rPr>
              <a:t>Kje nastane največ odpadne hrane?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0AD4F0F-0637-A754-F597-006F4D7C9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2805862"/>
            <a:ext cx="4970108" cy="2575968"/>
          </a:xfrm>
          <a:solidFill>
            <a:srgbClr val="C096BB"/>
          </a:solidFill>
        </p:spPr>
        <p:txBody>
          <a:bodyPr/>
          <a:lstStyle/>
          <a:p>
            <a:pPr algn="l">
              <a:defRPr/>
            </a:pPr>
            <a:r>
              <a:rPr lang="sl-SI" altLang="sl-SI" sz="1600" b="0" dirty="0">
                <a:solidFill>
                  <a:srgbClr val="10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Podatki Statističnega urada RS kažejo, da imamo o problematiki zavržene hrane popolnoma napačne predstave</a:t>
            </a:r>
          </a:p>
          <a:p>
            <a:pPr algn="l">
              <a:buFontTx/>
              <a:buChar char="•"/>
              <a:defRPr/>
            </a:pPr>
            <a:r>
              <a:rPr lang="sl-SI" altLang="sl-SI" sz="1600" b="0" dirty="0">
                <a:solidFill>
                  <a:srgbClr val="10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več kot polovica odpadne hrane, 52 %, namreč nastane v gospodinjstvih, </a:t>
            </a:r>
          </a:p>
          <a:p>
            <a:pPr algn="l">
              <a:buFontTx/>
              <a:buChar char="•"/>
              <a:defRPr/>
            </a:pPr>
            <a:r>
              <a:rPr lang="sl-SI" altLang="sl-SI" sz="1600" b="0" dirty="0">
                <a:solidFill>
                  <a:srgbClr val="10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odstotkov v gostinstvu in strežbi, </a:t>
            </a:r>
          </a:p>
          <a:p>
            <a:pPr algn="l">
              <a:buFontTx/>
              <a:buChar char="•"/>
              <a:defRPr/>
            </a:pPr>
            <a:r>
              <a:rPr lang="sl-SI" altLang="sl-SI" sz="1600" b="0" dirty="0">
                <a:solidFill>
                  <a:srgbClr val="10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odstotkov v distribuciji in trgovinah z živili,</a:t>
            </a:r>
          </a:p>
          <a:p>
            <a:pPr algn="l">
              <a:buFontTx/>
              <a:buChar char="•"/>
              <a:defRPr/>
            </a:pPr>
            <a:r>
              <a:rPr lang="sl-SI" altLang="sl-SI" sz="1600" b="0" dirty="0">
                <a:solidFill>
                  <a:srgbClr val="10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odstotkov pri proizvodnji hrane.</a:t>
            </a:r>
          </a:p>
          <a:p>
            <a:pPr algn="l">
              <a:defRPr/>
            </a:pPr>
            <a:endParaRPr lang="sl-SI" altLang="sl-SI" sz="1600" b="0" dirty="0">
              <a:solidFill>
                <a:srgbClr val="10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l-SI" alt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1AE8BC5-7B52-D12E-5FC4-9085BC00C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210" y="1593698"/>
            <a:ext cx="1151222" cy="75764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C6A0C5A-4703-0A63-2FD2-6B4374BC1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60" r="14196"/>
          <a:stretch/>
        </p:blipFill>
        <p:spPr>
          <a:xfrm>
            <a:off x="5868144" y="2805862"/>
            <a:ext cx="3096344" cy="2575967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3DD8C30-F501-72D8-C0BB-AE54A37F3DAD}"/>
              </a:ext>
            </a:extLst>
          </p:cNvPr>
          <p:cNvSpPr txBox="1"/>
          <p:nvPr/>
        </p:nvSpPr>
        <p:spPr>
          <a:xfrm>
            <a:off x="503548" y="551723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l-SI" altLang="sl-SI" sz="2000" b="0" dirty="0">
                <a:latin typeface="Arial" panose="020B0604020202020204" pitchFamily="34" charset="0"/>
                <a:cs typeface="Arial" panose="020B0604020202020204" pitchFamily="34" charset="0"/>
              </a:rPr>
              <a:t>Vsak </a:t>
            </a:r>
            <a:r>
              <a:rPr lang="sl-SI" altLang="sl-SI" sz="2000" b="0" i="1" dirty="0">
                <a:solidFill>
                  <a:srgbClr val="10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Slovenec v povprečju samo doma zavrže približno </a:t>
            </a:r>
            <a:r>
              <a:rPr lang="sl-SI" altLang="sl-SI" sz="2000" b="0" i="1" u="sng" dirty="0">
                <a:solidFill>
                  <a:srgbClr val="10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kilogramov </a:t>
            </a:r>
            <a:r>
              <a:rPr lang="sl-SI" altLang="sl-SI" sz="2000" b="0" i="1" dirty="0">
                <a:solidFill>
                  <a:srgbClr val="10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užitne hrane na leto, skupaj s hrano, ki ostane v restavracijah, menzah, šolah, ipd. pa kar </a:t>
            </a:r>
            <a:r>
              <a:rPr lang="sl-SI" altLang="sl-SI" sz="2000" b="0" i="1" u="sng" dirty="0">
                <a:solidFill>
                  <a:srgbClr val="10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kilogramov</a:t>
            </a:r>
            <a:r>
              <a:rPr lang="sl-SI" altLang="sl-SI" sz="2000" b="0" i="1" dirty="0">
                <a:solidFill>
                  <a:srgbClr val="10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užitne hrane.</a:t>
            </a:r>
            <a:endParaRPr lang="sl-SI" altLang="sl-SI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C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BB743D-A55E-EDC6-6D96-B73AD3FE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Kam z odpadno hrano?</a:t>
            </a:r>
          </a:p>
        </p:txBody>
      </p:sp>
      <p:sp>
        <p:nvSpPr>
          <p:cNvPr id="13315" name="Označba mesta vsebine 2">
            <a:extLst>
              <a:ext uri="{FF2B5EF4-FFF2-40B4-BE49-F238E27FC236}">
                <a16:creationId xmlns:a16="http://schemas.microsoft.com/office/drawing/2014/main" id="{2F9D9FA1-EE6B-B411-A0FF-114D8901C4B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2852936"/>
            <a:ext cx="8229600" cy="3168352"/>
          </a:xfrm>
          <a:solidFill>
            <a:srgbClr val="C096BB"/>
          </a:solidFill>
        </p:spPr>
        <p:txBody>
          <a:bodyPr/>
          <a:lstStyle/>
          <a:p>
            <a:pPr marL="0" indent="0">
              <a:buNone/>
            </a:pPr>
            <a:r>
              <a:rPr lang="sl-SI" altLang="sl-SI" sz="2000" b="0" dirty="0">
                <a:solidFill>
                  <a:srgbClr val="10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nam hrana ostaja, jo pogosto predelamo v novo hrano, zamrznemo ali konzerviramo.</a:t>
            </a:r>
          </a:p>
          <a:p>
            <a:pPr marL="0" indent="0">
              <a:buNone/>
            </a:pPr>
            <a:endParaRPr lang="sl-SI" altLang="sl-SI" sz="2000" b="0" dirty="0">
              <a:solidFill>
                <a:srgbClr val="10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altLang="sl-SI" sz="2000" b="0" dirty="0">
                <a:solidFill>
                  <a:srgbClr val="10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 10 odstotkov sodelujočih v anketi pa presežke preprosto zavrže, </a:t>
            </a:r>
          </a:p>
          <a:p>
            <a:r>
              <a:rPr lang="sl-SI" altLang="sl-SI" sz="2000" b="0" dirty="0">
                <a:solidFill>
                  <a:srgbClr val="10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odstotkov sodelujočih hrano odlaga med mešane komunalne odpadke (črn zabojnik),</a:t>
            </a:r>
          </a:p>
          <a:p>
            <a:r>
              <a:rPr lang="sl-SI" altLang="sl-SI" sz="2000" b="0" dirty="0">
                <a:solidFill>
                  <a:srgbClr val="10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odstotkov celo v straniščno školjko. Odpadna hrana tja ne spada, odvrzite jo na kompost ali v rjav zabojnik.</a:t>
            </a:r>
            <a:endParaRPr lang="sl-SI" altLang="sl-SI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altLang="sl-SI" dirty="0"/>
          </a:p>
        </p:txBody>
      </p:sp>
      <p:pic>
        <p:nvPicPr>
          <p:cNvPr id="13316" name="Označba mesta vsebine 4">
            <a:extLst>
              <a:ext uri="{FF2B5EF4-FFF2-40B4-BE49-F238E27FC236}">
                <a16:creationId xmlns:a16="http://schemas.microsoft.com/office/drawing/2014/main" id="{2C72553A-DEA1-30A1-A3CA-76900D9628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264" y="1498917"/>
            <a:ext cx="1461170" cy="970717"/>
          </a:xfr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14349D89-376F-D7CC-6AD0-E85E8A782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1268760"/>
            <a:ext cx="7918648" cy="1224136"/>
          </a:xfrm>
          <a:solidFill>
            <a:srgbClr val="C096BB"/>
          </a:solidFill>
        </p:spPr>
        <p:txBody>
          <a:bodyPr/>
          <a:lstStyle/>
          <a:p>
            <a:r>
              <a:rPr lang="sl-SI" altLang="sl-SI" sz="2800" dirty="0"/>
              <a:t>Slovenija in Evropska unija imamo cilj do leta 2030 prepoloviti izgube in odpadno hrano</a:t>
            </a:r>
          </a:p>
        </p:txBody>
      </p:sp>
      <p:pic>
        <p:nvPicPr>
          <p:cNvPr id="12291" name="Označba mesta vsebine 3">
            <a:extLst>
              <a:ext uri="{FF2B5EF4-FFF2-40B4-BE49-F238E27FC236}">
                <a16:creationId xmlns:a16="http://schemas.microsoft.com/office/drawing/2014/main" id="{D6F0AC87-200C-043B-5FBD-6C4414E0D4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4788" y="3356992"/>
            <a:ext cx="2183412" cy="1453357"/>
          </a:xfr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C1A1FD5-7F81-59F3-85CA-450F8F69194D}"/>
              </a:ext>
            </a:extLst>
          </p:cNvPr>
          <p:cNvSpPr txBox="1"/>
          <p:nvPr/>
        </p:nvSpPr>
        <p:spPr>
          <a:xfrm>
            <a:off x="755576" y="2780928"/>
            <a:ext cx="5400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Cilj FAO je </a:t>
            </a:r>
            <a:r>
              <a:rPr lang="sl-SI" sz="2400" b="1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»</a:t>
            </a:r>
            <a:r>
              <a:rPr lang="sl-SI" sz="24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 leta 2030 na svetovni ravni prepoloviti količino odpadne hrane na prebivalca v prodaji na drobno ter zmanjšati izgube hrane vzdolž proizvodne in dobavne verige, skupaj z vsemi izgubami po spravilu pridelka.</a:t>
            </a:r>
            <a:r>
              <a:rPr lang="sl-SI" sz="2400" b="1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</a:t>
            </a:r>
            <a:r>
              <a:rPr lang="sl-SI" sz="2400" b="1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 </a:t>
            </a:r>
            <a:endParaRPr lang="sl-SI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B9791F-A8E3-7238-B41C-746E36E5B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412776"/>
            <a:ext cx="8280920" cy="1292324"/>
          </a:xfrm>
          <a:solidFill>
            <a:srgbClr val="C096BB"/>
          </a:solidFill>
        </p:spPr>
        <p:txBody>
          <a:bodyPr/>
          <a:lstStyle/>
          <a:p>
            <a:r>
              <a:rPr lang="sl-SI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Strategija za manj izgub in odpadne hrane v verigi preskrbe s hrano vsebuje dva glavna cilja: 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8BD449F-935F-58C6-6558-667AF324C65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3284984"/>
            <a:ext cx="7630616" cy="2963416"/>
          </a:xfrm>
        </p:spPr>
        <p:txBody>
          <a:bodyPr/>
          <a:lstStyle/>
          <a:p>
            <a:pPr fontAlgn="base">
              <a:buAutoNum type="arabicPeriod"/>
            </a:pPr>
            <a:r>
              <a:rPr lang="sl-S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preprečevanje nastajanja izgub hrane, presežkov hrane in odpadne hrane (proizvodnja in potrošnja)</a:t>
            </a:r>
          </a:p>
          <a:p>
            <a:pPr marL="0" indent="0" fontAlgn="base">
              <a:buNone/>
            </a:pP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buAutoNum type="arabicPeriod" startAt="2"/>
            </a:pPr>
            <a:r>
              <a:rPr lang="sl-S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zmanjševanje količine odpadne hrane s prerazporejanjem in </a:t>
            </a:r>
          </a:p>
          <a:p>
            <a:pPr marL="0" indent="0" fontAlgn="base">
              <a:buNone/>
            </a:pPr>
            <a:r>
              <a:rPr lang="sl-SI" sz="1800" dirty="0"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lang="sl-S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uporabo presežkov hrane 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15191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33CC33"/>
            </a:gs>
            <a:gs pos="100000">
              <a:srgbClr val="33CC33">
                <a:gamma/>
                <a:tint val="23922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AutoNum type="arabicPeriod"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33CC33"/>
            </a:gs>
            <a:gs pos="100000">
              <a:srgbClr val="33CC33">
                <a:gamma/>
                <a:tint val="23922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AutoNum type="arabicPeriod"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17809</TotalTime>
  <Words>1001</Words>
  <Application>Microsoft Office PowerPoint</Application>
  <PresentationFormat>Diaprojekcija na zaslonu (4:3)</PresentationFormat>
  <Paragraphs>127</Paragraphs>
  <Slides>11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11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23" baseType="lpstr">
      <vt:lpstr>Arial</vt:lpstr>
      <vt:lpstr>Arial Unicode MS</vt:lpstr>
      <vt:lpstr>Calibri</vt:lpstr>
      <vt:lpstr>Cambria</vt:lpstr>
      <vt:lpstr>Libre Franklin</vt:lpstr>
      <vt:lpstr>Roboto</vt:lpstr>
      <vt:lpstr>Segoe UI</vt:lpstr>
      <vt:lpstr>Symbol</vt:lpstr>
      <vt:lpstr>Tahoma</vt:lpstr>
      <vt:lpstr>Times New Roman</vt:lpstr>
      <vt:lpstr>Wingdings</vt:lpstr>
      <vt:lpstr>Default Design</vt:lpstr>
      <vt:lpstr> Pomen kruha v prehrani in zmanjševanje odpadkov </vt:lpstr>
      <vt:lpstr>Kako dobro poznamo naš vsakdanji kruh?</vt:lpstr>
      <vt:lpstr>Kako do dobrega dišečega, kruha?</vt:lpstr>
      <vt:lpstr> bel pšenični kruh                            ajdov kruh                                       praznični kruh</vt:lpstr>
      <vt:lpstr>Izgube in odpadna hrana</vt:lpstr>
      <vt:lpstr>Kje nastane največ odpadne hrane? </vt:lpstr>
      <vt:lpstr>Kam z odpadno hrano?</vt:lpstr>
      <vt:lpstr>Slovenija in Evropska unija imamo cilj do leta 2030 prepoloviti izgube in odpadno hrano</vt:lpstr>
      <vt:lpstr>Strategija za manj izgub in odpadne hrane v verigi preskrbe s hrano vsebuje dva glavna cilja: </vt:lpstr>
      <vt:lpstr>Spoštujmo kruh – ne zavrzimo ga, saj ga nekaterim primanjkuje !</vt:lpstr>
      <vt:lpstr>PowerPointova predstavitev</vt:lpstr>
    </vt:vector>
  </TitlesOfParts>
  <Company>KGZS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Branko Ravnik</dc:creator>
  <cp:lastModifiedBy>Olga Žagar Tratar</cp:lastModifiedBy>
  <cp:revision>960</cp:revision>
  <cp:lastPrinted>2023-11-02T17:48:40Z</cp:lastPrinted>
  <dcterms:created xsi:type="dcterms:W3CDTF">2003-05-08T12:04:06Z</dcterms:created>
  <dcterms:modified xsi:type="dcterms:W3CDTF">2023-11-09T07:22:36Z</dcterms:modified>
</cp:coreProperties>
</file>