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7" r:id="rId6"/>
    <p:sldId id="271" r:id="rId7"/>
    <p:sldId id="274" r:id="rId8"/>
    <p:sldId id="275" r:id="rId9"/>
    <p:sldId id="272" r:id="rId10"/>
    <p:sldId id="277" r:id="rId11"/>
    <p:sldId id="276" r:id="rId12"/>
    <p:sldId id="278" r:id="rId13"/>
    <p:sldId id="266" r:id="rId14"/>
    <p:sldId id="263" r:id="rId15"/>
    <p:sldId id="264" r:id="rId16"/>
    <p:sldId id="268" r:id="rId17"/>
    <p:sldId id="269" r:id="rId18"/>
    <p:sldId id="257" r:id="rId19"/>
    <p:sldId id="261" r:id="rId20"/>
    <p:sldId id="258" r:id="rId21"/>
    <p:sldId id="262" r:id="rId22"/>
    <p:sldId id="279" r:id="rId23"/>
    <p:sldId id="281" r:id="rId24"/>
    <p:sldId id="282" r:id="rId25"/>
    <p:sldId id="280" r:id="rId26"/>
    <p:sldId id="283" r:id="rId27"/>
    <p:sldId id="284" r:id="rId28"/>
    <p:sldId id="285" r:id="rId29"/>
    <p:sldId id="286" r:id="rId30"/>
    <p:sldId id="291" r:id="rId31"/>
    <p:sldId id="288" r:id="rId32"/>
    <p:sldId id="259" r:id="rId33"/>
    <p:sldId id="289" r:id="rId34"/>
    <p:sldId id="260" r:id="rId35"/>
    <p:sldId id="290" r:id="rId36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120" y="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4348777-B3BA-4543-A37B-B5123EF479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7F7BC37-681E-4D0B-93C4-7411A4B068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dirty="0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05F90CA-E93E-4ED9-8BA6-9381B5654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7C885-1B37-40EA-8094-47D4EF003E1E}" type="datetimeFigureOut">
              <a:rPr lang="sl-SI" smtClean="0"/>
              <a:t>14. 06. 2022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530D4981-DE17-4366-A944-0B19F7FD1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B288D1D8-FCD9-4424-9A08-18D66C007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9B4B6-9C72-4710-9C0A-9612AE65243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20701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75098A4-CE80-4550-8579-D44F3DBC1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5955782E-C085-4F9E-B2B5-96935BCACC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23C0D28-9BF8-4C12-B93C-A4C62B779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7C885-1B37-40EA-8094-47D4EF003E1E}" type="datetimeFigureOut">
              <a:rPr lang="sl-SI" smtClean="0"/>
              <a:t>14. 06. 2022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9B718C02-2C83-487E-B830-051DFF0B4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74590500-FAF9-4C6B-A610-BA95852CE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9B4B6-9C72-4710-9C0A-9612AE65243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26295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CAD45C35-FE0D-438E-BE3C-58F1DAF1DD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4C9E7490-F029-4E21-8E73-E05995675D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FF3EF80-D09E-40A4-AEF2-A8D3B651C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7C885-1B37-40EA-8094-47D4EF003E1E}" type="datetimeFigureOut">
              <a:rPr lang="sl-SI" smtClean="0"/>
              <a:t>14. 06. 2022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E538D7A9-9144-498C-9C48-E62FDB292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92A6714-8466-47B8-8129-1DD9977AB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9B4B6-9C72-4710-9C0A-9612AE65243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45890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9704BE2-D264-4EC0-9ACD-6348A775C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9E19BED-183D-4559-B899-ACEA8634DA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29C3855E-81CF-4D45-A2F4-84B29E8D6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7C885-1B37-40EA-8094-47D4EF003E1E}" type="datetimeFigureOut">
              <a:rPr lang="sl-SI" smtClean="0"/>
              <a:t>14. 06. 2022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D98ADF6-FA49-4228-90C3-560050A49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78E08C0-BB18-4CA0-BA87-E2F3928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9B4B6-9C72-4710-9C0A-9612AE65243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8226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CD33D79-2FBD-456A-B951-4C57C009A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C644F7D1-D7C5-4ACD-8025-852CC8E242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16C040A-7BA5-4862-BC0F-C858B07D4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7C885-1B37-40EA-8094-47D4EF003E1E}" type="datetimeFigureOut">
              <a:rPr lang="sl-SI" smtClean="0"/>
              <a:t>14. 06. 2022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8EFD3CC2-A2EA-4201-8552-B42779360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2D02AB6-C031-4468-9308-B59B04C8E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9B4B6-9C72-4710-9C0A-9612AE65243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41452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5EA4872-7106-44A3-A701-04A510DFC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9423906-0BA6-4789-B3D7-BD969AA833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C0949936-1B33-4064-B486-69A651DBB7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90D94F1E-FDA2-407E-8EEB-CDCBF6738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7C885-1B37-40EA-8094-47D4EF003E1E}" type="datetimeFigureOut">
              <a:rPr lang="sl-SI" smtClean="0"/>
              <a:t>14. 06. 2022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0ACF0853-A1E2-42B4-B656-D4F008D27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14241D9F-4585-4C1F-8309-9C0A9D90E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9B4B6-9C72-4710-9C0A-9612AE65243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66229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D550B2-433C-4ED5-A5BC-D8FD184A7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C35BDB95-1094-42DD-80BB-5699F5FA1B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F8C8A4E9-F67D-4868-813D-8B8EB7B342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04BF3A3B-D1A0-4F1E-AF85-4738F7519E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267C016B-9871-4C16-9C40-A3D547EB76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59826526-4822-43B8-8BCA-52B4FA08C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7C885-1B37-40EA-8094-47D4EF003E1E}" type="datetimeFigureOut">
              <a:rPr lang="sl-SI" smtClean="0"/>
              <a:t>14. 06. 2022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535613C5-5273-4A3A-A371-2FB2F084A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4DDDD158-DBA7-4DD3-B57E-5ACF9227C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9B4B6-9C72-4710-9C0A-9612AE65243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75062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9ED5E0-4F9C-47A7-ACD9-254E0B93A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BCC8BD30-5886-4AA2-9899-290822A5F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7C885-1B37-40EA-8094-47D4EF003E1E}" type="datetimeFigureOut">
              <a:rPr lang="sl-SI" smtClean="0"/>
              <a:t>14. 06. 2022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88BF5547-38E5-44C8-A244-6E0FC7806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CC2DA3E1-E53E-46D2-8EFD-0A8DECFF4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9B4B6-9C72-4710-9C0A-9612AE65243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99409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F39307D6-4F6D-4B7A-866E-713D77580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7C885-1B37-40EA-8094-47D4EF003E1E}" type="datetimeFigureOut">
              <a:rPr lang="sl-SI" smtClean="0"/>
              <a:t>14. 06. 2022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C67A0D19-ABC2-4649-8C2B-6E4687B28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A44E2BF5-F11D-491A-A486-B765DF9F7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9B4B6-9C72-4710-9C0A-9612AE65243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58500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1E62E6B-1D07-4C1F-8A84-1482D7599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376A164-DA34-420E-8F16-B7C9205C2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13EACFFE-9B76-480E-9BE7-AEB90B72AF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6E14C5E4-75B8-492E-B330-6D51ADD49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7C885-1B37-40EA-8094-47D4EF003E1E}" type="datetimeFigureOut">
              <a:rPr lang="sl-SI" smtClean="0"/>
              <a:t>14. 06. 2022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5449E313-8812-4B7D-80A4-4CCC3A3D5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A4CB94FC-A321-4797-8264-39AC84B01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9B4B6-9C72-4710-9C0A-9612AE65243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698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EB3B2F5-C0E7-47B9-AE17-4FF64A0E0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F8868859-5B15-4E39-A9EF-AF48D7D41B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174C7F12-5004-4FCB-81F7-7A456E91B5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A080FAE3-2B31-4DBF-A47C-7284F617F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7C885-1B37-40EA-8094-47D4EF003E1E}" type="datetimeFigureOut">
              <a:rPr lang="sl-SI" smtClean="0"/>
              <a:t>14. 06. 2022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25D5B75E-BF3C-4E11-AED4-698B07DEB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36504EFB-D985-44E6-B96C-6E6F5D227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9B4B6-9C72-4710-9C0A-9612AE65243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3607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4EB7FAB3-96B9-4108-A0EF-EE08EB221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2025FA0E-012D-466D-86F4-F74AE058F2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D6B4141-D346-4639-8831-44784D3B00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7C885-1B37-40EA-8094-47D4EF003E1E}" type="datetimeFigureOut">
              <a:rPr lang="sl-SI" smtClean="0"/>
              <a:t>14. 06. 2022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4C8E50F-A048-4B7E-B5B7-11034814A4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B3C098A1-CCC3-48D5-B3F7-38BDA3DE86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9B4B6-9C72-4710-9C0A-9612AE65243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97702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ciban-nm.si/sl/za-starse/obveznosti-starsev#pravilnik-o-varnosti-otrok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leeloop.ams3.digitaloceanspaces.com/ciciban/15717/KAJ-SODI-V-VRT%C4%8CEVSKI-NAHRBTNIK.mp4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leeloop.ams3.digitaloceanspaces.com/ciciban/15717/KAJ-SODI-V-VRT%C4%8CEVSKI-NAHRBTNIK.mp4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eeloop.ams3.digitaloceanspaces.com/ciciban/15718/KAJ-PRAVIJO-STAR%C5%A0I-UVAJANJE-V-VRTEC.mp4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leeloop.ams3.digitaloceanspaces.com/ciciban/15717/KAJ-SODI-V-VRT%C4%8CEVSKI-NAHRBTNIK.mp4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ciban-nm.si/s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eeloop.ams3.digitaloceanspaces.com/ciciban/19511/CENIK-PROGRAMOV-1-4-2021-(1.9.2021).pdf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lika 22">
            <a:extLst>
              <a:ext uri="{FF2B5EF4-FFF2-40B4-BE49-F238E27FC236}">
                <a16:creationId xmlns:a16="http://schemas.microsoft.com/office/drawing/2014/main" id="{AF01E2C2-B465-44B5-BC70-5105E34155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Naslov 1">
            <a:extLst>
              <a:ext uri="{FF2B5EF4-FFF2-40B4-BE49-F238E27FC236}">
                <a16:creationId xmlns:a16="http://schemas.microsoft.com/office/drawing/2014/main" id="{F70E562B-F8EA-4EA9-987A-BAA5CBDFD1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1704" y="1336311"/>
            <a:ext cx="9695688" cy="1062766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dirty="0" smtClean="0">
                <a:latin typeface="Bahnschrift Condensed" panose="020B0502040204020203" pitchFamily="34" charset="0"/>
              </a:rPr>
              <a:t>PRIPRAVA IN PRIHOD OTROKA V VRTEC</a:t>
            </a:r>
            <a:endParaRPr lang="sl-SI" dirty="0">
              <a:latin typeface="Bahnschrift Condensed" panose="020B0502040204020203" pitchFamily="34" charset="0"/>
            </a:endParaRPr>
          </a:p>
        </p:txBody>
      </p:sp>
      <p:sp>
        <p:nvSpPr>
          <p:cNvPr id="12" name="Podnaslov 2">
            <a:extLst>
              <a:ext uri="{FF2B5EF4-FFF2-40B4-BE49-F238E27FC236}">
                <a16:creationId xmlns:a16="http://schemas.microsoft.com/office/drawing/2014/main" id="{3DD7CDDA-B02C-41D3-910C-9BE573DA88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44068"/>
            <a:ext cx="9144000" cy="484932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z="3200" dirty="0" smtClean="0">
                <a:latin typeface="Bahnschrift Condensed" panose="020B0502040204020203" pitchFamily="34" charset="0"/>
              </a:rPr>
              <a:t>Srečanje s starši otrok novincev</a:t>
            </a:r>
            <a:endParaRPr lang="sl-SI" sz="3200" dirty="0">
              <a:latin typeface="Bahnschrift Condensed" panose="020B0502040204020203" pitchFamily="34" charset="0"/>
            </a:endParaRPr>
          </a:p>
        </p:txBody>
      </p:sp>
      <p:sp>
        <p:nvSpPr>
          <p:cNvPr id="13" name="Označba mesta datuma 3">
            <a:extLst>
              <a:ext uri="{FF2B5EF4-FFF2-40B4-BE49-F238E27FC236}">
                <a16:creationId xmlns:a16="http://schemas.microsoft.com/office/drawing/2014/main" id="{10523C94-BE4A-4588-A237-08E3B59107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sl-SI" sz="2000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Novo mesto</a:t>
            </a:r>
            <a:endParaRPr lang="sl-SI" sz="2000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5" name="Označba mesta številke diapozitiva 5">
            <a:extLst>
              <a:ext uri="{FF2B5EF4-FFF2-40B4-BE49-F238E27FC236}">
                <a16:creationId xmlns:a16="http://schemas.microsoft.com/office/drawing/2014/main" id="{BFB02358-ACEB-41FB-A760-F17A0E6AE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68606" y="6356350"/>
            <a:ext cx="1085193" cy="365125"/>
          </a:xfrm>
        </p:spPr>
        <p:txBody>
          <a:bodyPr/>
          <a:lstStyle/>
          <a:p>
            <a:r>
              <a:rPr lang="sl-SI" sz="2000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9.6.2022</a:t>
            </a:r>
            <a:endParaRPr lang="sl-SI" sz="2000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6" name="Označba mesta datuma 3">
            <a:extLst>
              <a:ext uri="{FF2B5EF4-FFF2-40B4-BE49-F238E27FC236}">
                <a16:creationId xmlns:a16="http://schemas.microsoft.com/office/drawing/2014/main" id="{24969CD7-33FD-4B70-9B7B-F3E97F92ED11}"/>
              </a:ext>
            </a:extLst>
          </p:cNvPr>
          <p:cNvSpPr txBox="1">
            <a:spLocks/>
          </p:cNvSpPr>
          <p:nvPr/>
        </p:nvSpPr>
        <p:spPr>
          <a:xfrm>
            <a:off x="8965758" y="636093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l-S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l-SI" dirty="0"/>
          </a:p>
        </p:txBody>
      </p:sp>
      <p:pic>
        <p:nvPicPr>
          <p:cNvPr id="25" name="Slika 24">
            <a:extLst>
              <a:ext uri="{FF2B5EF4-FFF2-40B4-BE49-F238E27FC236}">
                <a16:creationId xmlns:a16="http://schemas.microsoft.com/office/drawing/2014/main" id="{2FA79F4A-3E72-4A9D-ABCF-5055C0E511B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035402"/>
            <a:ext cx="5791200" cy="1792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71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94E52329-655C-4BC5-8553-6CCF023477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7796A6C8-0D2F-4236-9CB8-F57E40D83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9737" y="909828"/>
            <a:ext cx="9307655" cy="5038343"/>
          </a:xfrm>
        </p:spPr>
        <p:txBody>
          <a:bodyPr>
            <a:normAutofit/>
          </a:bodyPr>
          <a:lstStyle/>
          <a:p>
            <a:pPr algn="ctr"/>
            <a:r>
              <a:rPr lang="sl-SI" sz="5400" b="1" dirty="0" smtClean="0">
                <a:latin typeface="Bahnschrift Condensed" panose="020B0502040204020203" pitchFamily="34" charset="0"/>
              </a:rPr>
              <a:t>ZDRAVJE, PREHRANA IN VARNOST OTROK V VRTCU</a:t>
            </a:r>
            <a:r>
              <a:rPr lang="sl-SI" i="1" dirty="0" smtClean="0"/>
              <a:t/>
            </a:r>
            <a:br>
              <a:rPr lang="sl-SI" i="1" dirty="0" smtClean="0"/>
            </a:br>
            <a:r>
              <a:rPr lang="sl-SI" i="1" dirty="0"/>
              <a:t/>
            </a:r>
            <a:br>
              <a:rPr lang="sl-SI" i="1" dirty="0"/>
            </a:br>
            <a:r>
              <a:rPr lang="sl-SI" sz="3200" dirty="0">
                <a:latin typeface="Bahnschrift Condensed" panose="020B0502040204020203" pitchFamily="34" charset="0"/>
              </a:rPr>
              <a:t>Olga Žagar </a:t>
            </a:r>
            <a:r>
              <a:rPr lang="sl-SI" sz="3200" dirty="0" smtClean="0">
                <a:latin typeface="Bahnschrift Condensed" panose="020B0502040204020203" pitchFamily="34" charset="0"/>
              </a:rPr>
              <a:t>Tratar, sanitarni inženir</a:t>
            </a:r>
            <a:r>
              <a:rPr lang="sl-SI" sz="3200" dirty="0">
                <a:latin typeface="Bahnschrift Condensed" panose="020B0502040204020203" pitchFamily="34" charset="0"/>
              </a:rPr>
              <a:t/>
            </a:r>
            <a:br>
              <a:rPr lang="sl-SI" sz="3200" dirty="0">
                <a:latin typeface="Bahnschrift Condensed" panose="020B0502040204020203" pitchFamily="34" charset="0"/>
              </a:rPr>
            </a:br>
            <a:r>
              <a:rPr lang="sl-SI" sz="2400" dirty="0">
                <a:latin typeface="Bahnschrift Condensed" panose="020B0502040204020203" pitchFamily="34" charset="0"/>
              </a:rPr>
              <a:t>Organizator ZHR (zdravstveno higienskega režima) in prehrane</a:t>
            </a:r>
          </a:p>
        </p:txBody>
      </p:sp>
    </p:spTree>
    <p:extLst>
      <p:ext uri="{BB962C8B-B14F-4D97-AF65-F5344CB8AC3E}">
        <p14:creationId xmlns:p14="http://schemas.microsoft.com/office/powerpoint/2010/main" val="85724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ka 14">
            <a:extLst>
              <a:ext uri="{FF2B5EF4-FFF2-40B4-BE49-F238E27FC236}">
                <a16:creationId xmlns:a16="http://schemas.microsoft.com/office/drawing/2014/main" id="{3BDFC369-0377-49A1-B213-073A8C3F9A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3F3A0C34-AD68-4CA5-847C-80B913040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2140" y="886333"/>
            <a:ext cx="7784328" cy="1325563"/>
          </a:xfrm>
        </p:spPr>
        <p:txBody>
          <a:bodyPr/>
          <a:lstStyle/>
          <a:p>
            <a:pPr algn="ctr"/>
            <a:r>
              <a:rPr lang="sl-SI" dirty="0" smtClean="0">
                <a:latin typeface="Bahnschrift Condensed" panose="020B0502040204020203" pitchFamily="34" charset="0"/>
              </a:rPr>
              <a:t>OBOLENJA V VRTCU</a:t>
            </a:r>
            <a:endParaRPr lang="sl-SI" dirty="0">
              <a:latin typeface="Bahnschrift Condensed" panose="020B0502040204020203" pitchFamily="34" charset="0"/>
            </a:endParaRPr>
          </a:p>
        </p:txBody>
      </p:sp>
      <p:sp>
        <p:nvSpPr>
          <p:cNvPr id="16" name="Označba mesta vsebine 12">
            <a:extLst>
              <a:ext uri="{FF2B5EF4-FFF2-40B4-BE49-F238E27FC236}">
                <a16:creationId xmlns:a16="http://schemas.microsoft.com/office/drawing/2014/main" id="{CD4A967A-205D-4FF9-AC56-CFDACDC31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2140" y="2523382"/>
            <a:ext cx="7649308" cy="2980836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60000"/>
              </a:lnSpc>
            </a:pPr>
            <a:r>
              <a:rPr lang="sl-SI" sz="3000" dirty="0">
                <a:latin typeface="Bahnschrift Condensed" panose="020B0502040204020203" pitchFamily="34" charset="0"/>
              </a:rPr>
              <a:t>Število in kužnost mikrobov,</a:t>
            </a:r>
          </a:p>
          <a:p>
            <a:pPr algn="ctr">
              <a:lnSpc>
                <a:spcPct val="160000"/>
              </a:lnSpc>
            </a:pPr>
            <a:r>
              <a:rPr lang="sl-SI" sz="3000" dirty="0">
                <a:latin typeface="Bahnschrift Condensed" panose="020B0502040204020203" pitchFamily="34" charset="0"/>
              </a:rPr>
              <a:t>zrelost imunskega sistema (starost otroka),</a:t>
            </a:r>
          </a:p>
          <a:p>
            <a:pPr algn="ctr">
              <a:lnSpc>
                <a:spcPct val="160000"/>
              </a:lnSpc>
            </a:pPr>
            <a:r>
              <a:rPr lang="sl-SI" sz="3000" dirty="0">
                <a:latin typeface="Bahnschrift Condensed" panose="020B0502040204020203" pitchFamily="34" charset="0"/>
              </a:rPr>
              <a:t>zdravstveno stanje otroka,</a:t>
            </a:r>
          </a:p>
          <a:p>
            <a:pPr algn="ctr">
              <a:lnSpc>
                <a:spcPct val="160000"/>
              </a:lnSpc>
            </a:pPr>
            <a:r>
              <a:rPr lang="sl-SI" sz="3000" dirty="0">
                <a:latin typeface="Bahnschrift Condensed" panose="020B0502040204020203" pitchFamily="34" charset="0"/>
              </a:rPr>
              <a:t>higienske navade otroka.</a:t>
            </a:r>
          </a:p>
          <a:p>
            <a:endParaRPr lang="sl-SI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58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ka 14">
            <a:extLst>
              <a:ext uri="{FF2B5EF4-FFF2-40B4-BE49-F238E27FC236}">
                <a16:creationId xmlns:a16="http://schemas.microsoft.com/office/drawing/2014/main" id="{3BDFC369-0377-49A1-B213-073A8C3F9A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3F3A0C34-AD68-4CA5-847C-80B913040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563" y="365125"/>
            <a:ext cx="8651934" cy="1325563"/>
          </a:xfrm>
        </p:spPr>
        <p:txBody>
          <a:bodyPr/>
          <a:lstStyle/>
          <a:p>
            <a:r>
              <a:rPr lang="pl-PL" dirty="0">
                <a:latin typeface="Bahnschrift Condensed" panose="020B0502040204020203" pitchFamily="34" charset="0"/>
              </a:rPr>
              <a:t>KAJ </a:t>
            </a:r>
            <a:r>
              <a:rPr lang="pl-PL" dirty="0" smtClean="0">
                <a:latin typeface="Bahnschrift Condensed" panose="020B0502040204020203" pitchFamily="34" charset="0"/>
              </a:rPr>
              <a:t>NAJ STORIMO, </a:t>
            </a:r>
            <a:r>
              <a:rPr lang="pl-PL" dirty="0">
                <a:latin typeface="Bahnschrift Condensed" panose="020B0502040204020203" pitchFamily="34" charset="0"/>
              </a:rPr>
              <a:t>DA BO OBOLENJ ČIM MANJ?</a:t>
            </a:r>
            <a:endParaRPr lang="sl-SI" dirty="0">
              <a:latin typeface="Bahnschrift Condensed" panose="020B0502040204020203" pitchFamily="34" charset="0"/>
            </a:endParaRPr>
          </a:p>
        </p:txBody>
      </p:sp>
      <p:sp>
        <p:nvSpPr>
          <p:cNvPr id="16" name="Označba mesta vsebine 12">
            <a:extLst>
              <a:ext uri="{FF2B5EF4-FFF2-40B4-BE49-F238E27FC236}">
                <a16:creationId xmlns:a16="http://schemas.microsoft.com/office/drawing/2014/main" id="{CD4A967A-205D-4FF9-AC56-CFDACDC31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869" y="2055813"/>
            <a:ext cx="11353800" cy="30437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sl-SI" dirty="0">
                <a:latin typeface="Bahnschrift Condensed" panose="020B0502040204020203" pitchFamily="34" charset="0"/>
              </a:rPr>
              <a:t>Bolan otrok ne sodi v vrtec</a:t>
            </a:r>
            <a:r>
              <a:rPr lang="sl-SI" dirty="0" smtClean="0">
                <a:latin typeface="Bahnschrift Condensed" panose="020B0502040204020203" pitchFamily="34" charset="0"/>
              </a:rPr>
              <a:t>,</a:t>
            </a:r>
            <a:endParaRPr lang="sl-SI" dirty="0">
              <a:latin typeface="Bahnschrift Condensed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sl-SI" dirty="0">
                <a:latin typeface="Bahnschrift Condensed" panose="020B0502040204020203" pitchFamily="34" charset="0"/>
              </a:rPr>
              <a:t>obvestite nas o vrsti nalezljive bolezni, za katero je zbolel otrok,</a:t>
            </a:r>
          </a:p>
          <a:p>
            <a:pPr>
              <a:lnSpc>
                <a:spcPct val="150000"/>
              </a:lnSpc>
            </a:pPr>
            <a:r>
              <a:rPr lang="sl-SI" dirty="0">
                <a:latin typeface="Bahnschrift Condensed" panose="020B0502040204020203" pitchFamily="34" charset="0"/>
              </a:rPr>
              <a:t>strokovni delavci lahko otroka pri sprejemu zavrnejo, če pri njem opazijo bolezenske znake,</a:t>
            </a:r>
          </a:p>
          <a:p>
            <a:pPr>
              <a:lnSpc>
                <a:spcPct val="150000"/>
              </a:lnSpc>
            </a:pPr>
            <a:r>
              <a:rPr lang="sl-SI" dirty="0">
                <a:latin typeface="Bahnschrift Condensed" panose="020B0502040204020203" pitchFamily="34" charset="0"/>
              </a:rPr>
              <a:t>ko vas obvestimo, da je otrok bolan, poskušajte čim prej priti po njega.</a:t>
            </a:r>
          </a:p>
          <a:p>
            <a:endParaRPr lang="sl-SI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71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ka 14">
            <a:extLst>
              <a:ext uri="{FF2B5EF4-FFF2-40B4-BE49-F238E27FC236}">
                <a16:creationId xmlns:a16="http://schemas.microsoft.com/office/drawing/2014/main" id="{3BDFC369-0377-49A1-B213-073A8C3F9A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3F3A0C34-AD68-4CA5-847C-80B913040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7762" y="587864"/>
            <a:ext cx="6740668" cy="1325563"/>
          </a:xfrm>
        </p:spPr>
        <p:txBody>
          <a:bodyPr/>
          <a:lstStyle/>
          <a:p>
            <a:r>
              <a:rPr lang="sl-SI" dirty="0">
                <a:latin typeface="Bahnschrift Condensed" panose="020B0502040204020203" pitchFamily="34" charset="0"/>
              </a:rPr>
              <a:t>POGOJI ZA VRNITEV OTROKA V VRTEC PO PREBOLELI NALEZLJIVI BOLEZNI</a:t>
            </a:r>
          </a:p>
        </p:txBody>
      </p:sp>
      <p:sp>
        <p:nvSpPr>
          <p:cNvPr id="16" name="Označba mesta vsebine 12">
            <a:extLst>
              <a:ext uri="{FF2B5EF4-FFF2-40B4-BE49-F238E27FC236}">
                <a16:creationId xmlns:a16="http://schemas.microsoft.com/office/drawing/2014/main" id="{CD4A967A-205D-4FF9-AC56-CFDACDC31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92" y="2501291"/>
            <a:ext cx="11353800" cy="2434126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sl-SI" dirty="0">
                <a:latin typeface="Bahnschrift Condensed" panose="020B0502040204020203" pitchFamily="34" charset="0"/>
              </a:rPr>
              <a:t>O vrnitvi otroka v </a:t>
            </a:r>
            <a:r>
              <a:rPr lang="sl-SI" dirty="0" smtClean="0">
                <a:latin typeface="Bahnschrift Condensed" panose="020B0502040204020203" pitchFamily="34" charset="0"/>
              </a:rPr>
              <a:t>vrtec </a:t>
            </a:r>
            <a:r>
              <a:rPr lang="sl-SI" dirty="0">
                <a:latin typeface="Bahnschrift Condensed" panose="020B0502040204020203" pitchFamily="34" charset="0"/>
              </a:rPr>
              <a:t>naj presodi otrokov </a:t>
            </a:r>
            <a:r>
              <a:rPr lang="sl-SI" dirty="0" smtClean="0">
                <a:latin typeface="Bahnschrift Condensed" panose="020B0502040204020203" pitchFamily="34" charset="0"/>
              </a:rPr>
              <a:t>izbrani zdravnik. </a:t>
            </a:r>
          </a:p>
          <a:p>
            <a:pPr>
              <a:lnSpc>
                <a:spcPct val="120000"/>
              </a:lnSpc>
            </a:pPr>
            <a:r>
              <a:rPr lang="sl-SI" dirty="0" smtClean="0">
                <a:latin typeface="Bahnschrift Condensed" panose="020B0502040204020203" pitchFamily="34" charset="0"/>
              </a:rPr>
              <a:t>Pri vključevanju otroka v vrtec po preboleli bolezni, je potrebno upoštevati otrokovo splošno počutje, kondicijo, da se normalno prehranjuje, spi ali igra.</a:t>
            </a:r>
          </a:p>
          <a:p>
            <a:endParaRPr lang="sl-SI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36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ka 14">
            <a:extLst>
              <a:ext uri="{FF2B5EF4-FFF2-40B4-BE49-F238E27FC236}">
                <a16:creationId xmlns:a16="http://schemas.microsoft.com/office/drawing/2014/main" id="{3BDFC369-0377-49A1-B213-073A8C3F9A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3F3A0C34-AD68-4CA5-847C-80B913040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358" y="412017"/>
            <a:ext cx="3540268" cy="1325563"/>
          </a:xfrm>
        </p:spPr>
        <p:txBody>
          <a:bodyPr/>
          <a:lstStyle/>
          <a:p>
            <a:pPr algn="ctr"/>
            <a:r>
              <a:rPr lang="sl-SI" dirty="0">
                <a:latin typeface="Bahnschrift Condensed" panose="020B0502040204020203" pitchFamily="34" charset="0"/>
              </a:rPr>
              <a:t>ZDRAVILA V VRTCU </a:t>
            </a:r>
          </a:p>
        </p:txBody>
      </p:sp>
      <p:sp>
        <p:nvSpPr>
          <p:cNvPr id="16" name="Označba mesta vsebine 12">
            <a:extLst>
              <a:ext uri="{FF2B5EF4-FFF2-40B4-BE49-F238E27FC236}">
                <a16:creationId xmlns:a16="http://schemas.microsoft.com/office/drawing/2014/main" id="{CD4A967A-205D-4FF9-AC56-CFDACDC31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6226" y="1927093"/>
            <a:ext cx="6708531" cy="3571263"/>
          </a:xfrm>
        </p:spPr>
        <p:txBody>
          <a:bodyPr>
            <a:normAutofit/>
          </a:bodyPr>
          <a:lstStyle/>
          <a:p>
            <a:pPr algn="ctr"/>
            <a:r>
              <a:rPr lang="sl-SI" dirty="0">
                <a:latin typeface="Bahnschrift Condensed" panose="020B0502040204020203" pitchFamily="34" charset="0"/>
              </a:rPr>
              <a:t>V vrtcu ne dajemo zdravil. </a:t>
            </a:r>
            <a:endParaRPr lang="sl-SI" dirty="0" smtClean="0">
              <a:latin typeface="Bahnschrift Condensed" panose="020B0502040204020203" pitchFamily="34" charset="0"/>
            </a:endParaRPr>
          </a:p>
          <a:p>
            <a:pPr algn="ctr"/>
            <a:endParaRPr lang="sl-SI" dirty="0">
              <a:latin typeface="Bahnschrift Condensed" panose="020B0502040204020203" pitchFamily="34" charset="0"/>
            </a:endParaRPr>
          </a:p>
          <a:p>
            <a:pPr algn="ctr"/>
            <a:r>
              <a:rPr lang="sl-SI" dirty="0">
                <a:latin typeface="Bahnschrift Condensed" panose="020B0502040204020203" pitchFamily="34" charset="0"/>
              </a:rPr>
              <a:t>IZJEMA: </a:t>
            </a:r>
          </a:p>
          <a:p>
            <a:pPr algn="ctr"/>
            <a:r>
              <a:rPr lang="sl-SI" dirty="0">
                <a:latin typeface="Bahnschrift Condensed" panose="020B0502040204020203" pitchFamily="34" charset="0"/>
              </a:rPr>
              <a:t>dolgotrajna bolezenska stanja oz. kronična obolenja,</a:t>
            </a:r>
          </a:p>
          <a:p>
            <a:pPr algn="ctr"/>
            <a:r>
              <a:rPr lang="sl-SI" dirty="0" smtClean="0">
                <a:latin typeface="Bahnschrift Condensed" panose="020B0502040204020203" pitchFamily="34" charset="0"/>
              </a:rPr>
              <a:t>življenjsko ogrožajoča </a:t>
            </a:r>
            <a:r>
              <a:rPr lang="sl-SI" dirty="0">
                <a:latin typeface="Bahnschrift Condensed" panose="020B0502040204020203" pitchFamily="34" charset="0"/>
              </a:rPr>
              <a:t>stanja.</a:t>
            </a:r>
          </a:p>
          <a:p>
            <a:endParaRPr lang="sl-SI" dirty="0">
              <a:latin typeface="Bahnschrift Condensed" panose="020B0502040204020203" pitchFamily="34" charset="0"/>
            </a:endParaRPr>
          </a:p>
          <a:p>
            <a:pPr algn="ctr"/>
            <a:r>
              <a:rPr lang="sl-SI" dirty="0">
                <a:latin typeface="Bahnschrift Condensed" panose="020B0502040204020203" pitchFamily="34" charset="0"/>
              </a:rPr>
              <a:t>Pisna privolitev staršev s soglasjem zdravnika.</a:t>
            </a:r>
          </a:p>
          <a:p>
            <a:endParaRPr lang="sl-SI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33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6DF855ED-BC44-4749-BDDE-CD67F70ED9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BEB61C3C-8068-4EC2-B85F-4516CCB6D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3247" y="149513"/>
            <a:ext cx="8245504" cy="744481"/>
          </a:xfrm>
        </p:spPr>
        <p:txBody>
          <a:bodyPr/>
          <a:lstStyle/>
          <a:p>
            <a:pPr algn="ctr"/>
            <a:r>
              <a:rPr lang="sl-SI" dirty="0">
                <a:latin typeface="Bahnschrift Condensed" panose="020B0502040204020203" pitchFamily="34" charset="0"/>
              </a:rPr>
              <a:t>PREHRANA V VRTCU</a:t>
            </a:r>
          </a:p>
        </p:txBody>
      </p:sp>
      <p:sp>
        <p:nvSpPr>
          <p:cNvPr id="6" name="Označba mesta vsebine 2">
            <a:extLst>
              <a:ext uri="{FF2B5EF4-FFF2-40B4-BE49-F238E27FC236}">
                <a16:creationId xmlns:a16="http://schemas.microsoft.com/office/drawing/2014/main" id="{199D3267-A9A6-4904-819D-E92D44873904}"/>
              </a:ext>
            </a:extLst>
          </p:cNvPr>
          <p:cNvSpPr txBox="1">
            <a:spLocks/>
          </p:cNvSpPr>
          <p:nvPr/>
        </p:nvSpPr>
        <p:spPr>
          <a:xfrm>
            <a:off x="1088334" y="2465848"/>
            <a:ext cx="10015331" cy="458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l-SI" dirty="0"/>
          </a:p>
        </p:txBody>
      </p:sp>
      <p:sp>
        <p:nvSpPr>
          <p:cNvPr id="7" name="Pravokotnik 6"/>
          <p:cNvSpPr/>
          <p:nvPr/>
        </p:nvSpPr>
        <p:spPr>
          <a:xfrm>
            <a:off x="423942" y="1219353"/>
            <a:ext cx="10959166" cy="553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i="1" dirty="0" smtClean="0">
                <a:latin typeface="Bahnschrift" panose="020B0502040204020203" pitchFamily="34" charset="0"/>
              </a:rPr>
              <a:t>                       </a:t>
            </a:r>
            <a:r>
              <a:rPr lang="sl-SI" sz="3200" i="1" dirty="0" smtClean="0">
                <a:latin typeface="Bahnschrift" panose="020B0502040204020203" pitchFamily="34" charset="0"/>
              </a:rPr>
              <a:t>    </a:t>
            </a:r>
            <a:r>
              <a:rPr lang="sl-SI" sz="3200" i="1" dirty="0" smtClean="0">
                <a:latin typeface="Bahnschrift Condensed" panose="020B0502040204020203" pitchFamily="34" charset="0"/>
              </a:rPr>
              <a:t>Za </a:t>
            </a:r>
            <a:r>
              <a:rPr lang="sl-SI" sz="3200" i="1" dirty="0">
                <a:latin typeface="Bahnschrift Condensed" panose="020B0502040204020203" pitchFamily="34" charset="0"/>
              </a:rPr>
              <a:t>prehrano v vrtcu je zadolžen in odgovoren vrtec</a:t>
            </a:r>
            <a:r>
              <a:rPr lang="sl-SI" sz="3200" dirty="0">
                <a:latin typeface="Bahnschrift Condensed" panose="020B0502040204020203" pitchFamily="34" charset="0"/>
              </a:rPr>
              <a:t>. </a:t>
            </a:r>
            <a:r>
              <a:rPr lang="sl-SI" sz="2800" dirty="0">
                <a:latin typeface="Bahnschrift Condensed" panose="020B0502040204020203" pitchFamily="34" charset="0"/>
              </a:rPr>
              <a:t/>
            </a:r>
            <a:br>
              <a:rPr lang="sl-SI" sz="2800" dirty="0">
                <a:latin typeface="Bahnschrift Condensed" panose="020B0502040204020203" pitchFamily="34" charset="0"/>
              </a:rPr>
            </a:br>
            <a:r>
              <a:rPr lang="sl-SI" sz="2800" dirty="0">
                <a:latin typeface="Bahnschrift Condensed" panose="020B0502040204020203" pitchFamily="34" charset="0"/>
              </a:rPr>
              <a:t/>
            </a:r>
            <a:br>
              <a:rPr lang="sl-SI" sz="2800" dirty="0">
                <a:latin typeface="Bahnschrift Condensed" panose="020B0502040204020203" pitchFamily="34" charset="0"/>
              </a:rPr>
            </a:br>
            <a:r>
              <a:rPr lang="sl-SI" sz="2800" u="sng" dirty="0" smtClean="0">
                <a:solidFill>
                  <a:prstClr val="black"/>
                </a:solidFill>
                <a:latin typeface="Bahnschrift Condensed" panose="020B0502040204020203" pitchFamily="34" charset="0"/>
              </a:rPr>
              <a:t>Prehranske posebnosti </a:t>
            </a:r>
            <a:r>
              <a:rPr lang="sl-SI" sz="2800" u="sng" dirty="0">
                <a:solidFill>
                  <a:prstClr val="black"/>
                </a:solidFill>
                <a:latin typeface="Bahnschrift Condensed" panose="020B0502040204020203" pitchFamily="34" charset="0"/>
              </a:rPr>
              <a:t>otrok</a:t>
            </a:r>
          </a:p>
          <a:p>
            <a:pPr marL="342900" lvl="0" indent="-34290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sl-SI" sz="2800" dirty="0">
                <a:solidFill>
                  <a:prstClr val="black"/>
                </a:solidFill>
                <a:latin typeface="Bahnschrift Condensed" panose="020B0502040204020203" pitchFamily="34" charset="0"/>
              </a:rPr>
              <a:t>Opozoriti na prehranske posebnosti otroka še pred vstopom v vrtec,</a:t>
            </a:r>
          </a:p>
          <a:p>
            <a:pPr marL="342900" lvl="0" indent="-34290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sl-SI" sz="2800" dirty="0">
                <a:solidFill>
                  <a:prstClr val="black"/>
                </a:solidFill>
                <a:latin typeface="Bahnschrift Condensed" panose="020B0502040204020203" pitchFamily="34" charset="0"/>
              </a:rPr>
              <a:t>predložiti potrdilo o medicinsko indicirani dieti ob ugotovljeni bolezni, ob vsakokratni spremembi ali prenehanju diete,</a:t>
            </a:r>
          </a:p>
          <a:p>
            <a:pPr marL="342900" lvl="0" indent="-34290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sl-SI" sz="2800" dirty="0">
                <a:solidFill>
                  <a:prstClr val="black"/>
                </a:solidFill>
                <a:latin typeface="Bahnschrift Condensed" panose="020B0502040204020203" pitchFamily="34" charset="0"/>
              </a:rPr>
              <a:t>izpolniti dietni vprašalnik, ki ga dobite v vrtcu,</a:t>
            </a:r>
          </a:p>
          <a:p>
            <a:pPr marL="342900" lvl="0" indent="-34290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sl-SI" sz="2800" dirty="0">
                <a:solidFill>
                  <a:prstClr val="black"/>
                </a:solidFill>
                <a:latin typeface="Bahnschrift Condensed" panose="020B0502040204020203" pitchFamily="34" charset="0"/>
              </a:rPr>
              <a:t>dosledno javljati odsotnost </a:t>
            </a:r>
            <a:r>
              <a:rPr lang="sl-SI" sz="2800" dirty="0" smtClean="0">
                <a:solidFill>
                  <a:prstClr val="black"/>
                </a:solidFill>
                <a:latin typeface="Bahnschrift Condensed" panose="020B0502040204020203" pitchFamily="34" charset="0"/>
              </a:rPr>
              <a:t>otroka.</a:t>
            </a:r>
          </a:p>
          <a:p>
            <a:pPr marL="342900" lvl="0" indent="-34290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sl-SI" sz="2800" u="sng" dirty="0">
              <a:solidFill>
                <a:prstClr val="black"/>
              </a:solidFill>
              <a:latin typeface="Bahnschrift Condensed" panose="020B0502040204020203" pitchFamily="34" charset="0"/>
            </a:endParaRPr>
          </a:p>
          <a:p>
            <a:pPr marL="342900" lvl="0" indent="-34290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sl-SI" sz="2800" u="sng" dirty="0" smtClean="0">
                <a:solidFill>
                  <a:prstClr val="black"/>
                </a:solidFill>
                <a:latin typeface="Bahnschrift Condensed" panose="020B0502040204020203" pitchFamily="34" charset="0"/>
              </a:rPr>
              <a:t>Prinašanje </a:t>
            </a:r>
            <a:r>
              <a:rPr lang="sl-SI" sz="2800" u="sng" dirty="0">
                <a:solidFill>
                  <a:prstClr val="black"/>
                </a:solidFill>
                <a:latin typeface="Bahnschrift Condensed" panose="020B0502040204020203" pitchFamily="34" charset="0"/>
              </a:rPr>
              <a:t>hrane v </a:t>
            </a:r>
            <a:r>
              <a:rPr lang="sl-SI" sz="2800" u="sng" dirty="0" smtClean="0">
                <a:solidFill>
                  <a:prstClr val="black"/>
                </a:solidFill>
                <a:latin typeface="Bahnschrift Condensed" panose="020B0502040204020203" pitchFamily="34" charset="0"/>
              </a:rPr>
              <a:t>vrtec ni dovoljeno.</a:t>
            </a:r>
            <a:endParaRPr lang="sl-SI" sz="2800" u="sng" dirty="0">
              <a:solidFill>
                <a:prstClr val="black"/>
              </a:solidFill>
              <a:latin typeface="Bahnschrift Condensed" panose="020B0502040204020203" pitchFamily="34" charset="0"/>
            </a:endParaRPr>
          </a:p>
          <a:p>
            <a:endParaRPr lang="sl-SI" dirty="0"/>
          </a:p>
          <a:p>
            <a:endParaRPr lang="sl-SI" dirty="0"/>
          </a:p>
        </p:txBody>
      </p:sp>
      <p:sp>
        <p:nvSpPr>
          <p:cNvPr id="9" name="Pravokotnik 8"/>
          <p:cNvSpPr/>
          <p:nvPr/>
        </p:nvSpPr>
        <p:spPr>
          <a:xfrm>
            <a:off x="1865483" y="3285840"/>
            <a:ext cx="90037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/>
              <a:t/>
            </a:r>
            <a:br>
              <a:rPr lang="sl-SI" dirty="0"/>
            </a:br>
            <a:r>
              <a:rPr lang="sl-SI" dirty="0"/>
              <a:t/>
            </a:r>
            <a:br>
              <a:rPr lang="sl-SI" dirty="0"/>
            </a:b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8165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ka 14">
            <a:extLst>
              <a:ext uri="{FF2B5EF4-FFF2-40B4-BE49-F238E27FC236}">
                <a16:creationId xmlns:a16="http://schemas.microsoft.com/office/drawing/2014/main" id="{3BDFC369-0377-49A1-B213-073A8C3F9A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3F3A0C34-AD68-4CA5-847C-80B913040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8819" y="892914"/>
            <a:ext cx="7784328" cy="1325563"/>
          </a:xfrm>
        </p:spPr>
        <p:txBody>
          <a:bodyPr/>
          <a:lstStyle/>
          <a:p>
            <a:r>
              <a:rPr lang="sl-SI" dirty="0">
                <a:latin typeface="Bahnschrift Condensed" panose="020B0502040204020203" pitchFamily="34" charset="0"/>
              </a:rPr>
              <a:t>PRAVILNIK O VARNOSTI OTROK</a:t>
            </a:r>
          </a:p>
        </p:txBody>
      </p:sp>
      <p:sp>
        <p:nvSpPr>
          <p:cNvPr id="16" name="Označba mesta vsebine 12">
            <a:extLst>
              <a:ext uri="{FF2B5EF4-FFF2-40B4-BE49-F238E27FC236}">
                <a16:creationId xmlns:a16="http://schemas.microsoft.com/office/drawing/2014/main" id="{CD4A967A-205D-4FF9-AC56-CFDACDC31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697" y="2666233"/>
            <a:ext cx="10780986" cy="2410263"/>
          </a:xfrm>
        </p:spPr>
        <p:txBody>
          <a:bodyPr/>
          <a:lstStyle/>
          <a:p>
            <a:r>
              <a:rPr lang="sl-SI" dirty="0">
                <a:latin typeface="Bahnschrift Condensed" panose="020B0502040204020203" pitchFamily="34" charset="0"/>
              </a:rPr>
              <a:t>Postopki, ukrepi, načini ravnanja in aktivnosti za zagotavljanje varnosti in zdravja otrok ter dobrega počutje v času bivanja v vrtcu</a:t>
            </a:r>
            <a:r>
              <a:rPr lang="sl-SI" dirty="0" smtClean="0">
                <a:latin typeface="Bahnschrift Condensed" panose="020B0502040204020203" pitchFamily="34" charset="0"/>
              </a:rPr>
              <a:t>.</a:t>
            </a:r>
          </a:p>
          <a:p>
            <a:endParaRPr lang="sl-SI" dirty="0">
              <a:latin typeface="Bahnschrift Condensed" panose="020B0502040204020203" pitchFamily="34" charset="0"/>
            </a:endParaRPr>
          </a:p>
          <a:p>
            <a:pPr marL="0" indent="0" algn="ctr">
              <a:buNone/>
            </a:pPr>
            <a:r>
              <a:rPr lang="sl-SI" dirty="0">
                <a:latin typeface="Bahnschrift Condensed" panose="020B0502040204020203" pitchFamily="34" charset="0"/>
                <a:hlinkClick r:id="rId3"/>
              </a:rPr>
              <a:t>https://</a:t>
            </a:r>
            <a:r>
              <a:rPr lang="sl-SI" dirty="0" smtClean="0">
                <a:latin typeface="Bahnschrift Condensed" panose="020B0502040204020203" pitchFamily="34" charset="0"/>
                <a:hlinkClick r:id="rId3"/>
              </a:rPr>
              <a:t>www.ciciban-nm.si/sl/za-starse/obveznosti-starsev#pravilnik-o-varnosti-otrok</a:t>
            </a:r>
            <a:endParaRPr lang="sl-SI" dirty="0" smtClean="0">
              <a:latin typeface="Bahnschrift Condensed" panose="020B0502040204020203" pitchFamily="34" charset="0"/>
            </a:endParaRPr>
          </a:p>
          <a:p>
            <a:pPr marL="0" indent="0" algn="ctr">
              <a:buNone/>
            </a:pPr>
            <a:endParaRPr lang="sl-SI" dirty="0">
              <a:latin typeface="Bahnschrift Condensed" panose="020B0502040204020203" pitchFamily="34" charset="0"/>
            </a:endParaRPr>
          </a:p>
          <a:p>
            <a:endParaRPr lang="sl-SI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2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ka 12">
            <a:extLst>
              <a:ext uri="{FF2B5EF4-FFF2-40B4-BE49-F238E27FC236}">
                <a16:creationId xmlns:a16="http://schemas.microsoft.com/office/drawing/2014/main" id="{D9301E6D-B253-469A-8C08-0AB332114B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Naslov 1">
            <a:extLst>
              <a:ext uri="{FF2B5EF4-FFF2-40B4-BE49-F238E27FC236}">
                <a16:creationId xmlns:a16="http://schemas.microsoft.com/office/drawing/2014/main" id="{01584CCF-D8AC-46E0-AE3F-1D3F2E679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816" y="640653"/>
            <a:ext cx="6277304" cy="1325563"/>
          </a:xfrm>
        </p:spPr>
        <p:txBody>
          <a:bodyPr/>
          <a:lstStyle/>
          <a:p>
            <a:pPr algn="ctr"/>
            <a:r>
              <a:rPr lang="sl-SI" dirty="0" smtClean="0">
                <a:latin typeface="Bahnschrift Condensed" panose="020B0502040204020203" pitchFamily="34" charset="0"/>
              </a:rPr>
              <a:t>GIBANJE – BIVANJE NA PROSTEM</a:t>
            </a:r>
            <a:endParaRPr lang="sl-SI" dirty="0"/>
          </a:p>
        </p:txBody>
      </p:sp>
      <p:sp>
        <p:nvSpPr>
          <p:cNvPr id="5" name="Označba mesta besedila 2">
            <a:extLst>
              <a:ext uri="{FF2B5EF4-FFF2-40B4-BE49-F238E27FC236}">
                <a16:creationId xmlns:a16="http://schemas.microsoft.com/office/drawing/2014/main" id="{4797A0AD-5495-420B-B29B-151FCE1F3160}"/>
              </a:ext>
            </a:extLst>
          </p:cNvPr>
          <p:cNvSpPr txBox="1">
            <a:spLocks/>
          </p:cNvSpPr>
          <p:nvPr/>
        </p:nvSpPr>
        <p:spPr>
          <a:xfrm>
            <a:off x="1344744" y="2606869"/>
            <a:ext cx="2514724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3200" dirty="0">
                <a:latin typeface="Bahnschrift Condensed" panose="020B0502040204020203" pitchFamily="34" charset="0"/>
              </a:rPr>
              <a:t>V</a:t>
            </a:r>
            <a:r>
              <a:rPr lang="pl-PL" sz="3200" dirty="0" smtClean="0">
                <a:latin typeface="Bahnschrift Condensed" panose="020B0502040204020203" pitchFamily="34" charset="0"/>
              </a:rPr>
              <a:t> </a:t>
            </a:r>
            <a:r>
              <a:rPr lang="pl-PL" sz="3200" dirty="0">
                <a:latin typeface="Bahnschrift Condensed" panose="020B0502040204020203" pitchFamily="34" charset="0"/>
              </a:rPr>
              <a:t>poletnem času</a:t>
            </a:r>
          </a:p>
          <a:p>
            <a:endParaRPr lang="sl-SI" dirty="0">
              <a:latin typeface="Bahnschrift Condensed" panose="020B0502040204020203" pitchFamily="34" charset="0"/>
            </a:endParaRPr>
          </a:p>
        </p:txBody>
      </p:sp>
      <p:sp>
        <p:nvSpPr>
          <p:cNvPr id="6" name="Označba mesta vsebine 3">
            <a:extLst>
              <a:ext uri="{FF2B5EF4-FFF2-40B4-BE49-F238E27FC236}">
                <a16:creationId xmlns:a16="http://schemas.microsoft.com/office/drawing/2014/main" id="{E87B5712-C44A-4D03-B557-176A334F06E5}"/>
              </a:ext>
            </a:extLst>
          </p:cNvPr>
          <p:cNvSpPr txBox="1">
            <a:spLocks/>
          </p:cNvSpPr>
          <p:nvPr/>
        </p:nvSpPr>
        <p:spPr>
          <a:xfrm>
            <a:off x="1353841" y="2999913"/>
            <a:ext cx="2876428" cy="164489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 smtClean="0">
                <a:latin typeface="Bahnschrift Condensed" panose="020B0502040204020203" pitchFamily="34" charset="0"/>
              </a:rPr>
              <a:t>klimatske </a:t>
            </a:r>
            <a:r>
              <a:rPr lang="sl-SI" dirty="0">
                <a:latin typeface="Bahnschrift Condensed" panose="020B0502040204020203" pitchFamily="34" charset="0"/>
              </a:rPr>
              <a:t>naprave,</a:t>
            </a:r>
          </a:p>
          <a:p>
            <a:r>
              <a:rPr lang="sl-SI" dirty="0">
                <a:latin typeface="Bahnschrift Condensed" panose="020B0502040204020203" pitchFamily="34" charset="0"/>
              </a:rPr>
              <a:t>kreme za sončenje,</a:t>
            </a:r>
          </a:p>
          <a:p>
            <a:r>
              <a:rPr lang="sl-SI" dirty="0">
                <a:latin typeface="Bahnschrift Condensed" panose="020B0502040204020203" pitchFamily="34" charset="0"/>
              </a:rPr>
              <a:t>klopi.</a:t>
            </a:r>
          </a:p>
        </p:txBody>
      </p:sp>
      <p:sp>
        <p:nvSpPr>
          <p:cNvPr id="7" name="Označba mesta besedila 4">
            <a:extLst>
              <a:ext uri="{FF2B5EF4-FFF2-40B4-BE49-F238E27FC236}">
                <a16:creationId xmlns:a16="http://schemas.microsoft.com/office/drawing/2014/main" id="{C5E96A41-7F8E-467D-A644-C7DE9C0FEE7B}"/>
              </a:ext>
            </a:extLst>
          </p:cNvPr>
          <p:cNvSpPr txBox="1">
            <a:spLocks/>
          </p:cNvSpPr>
          <p:nvPr/>
        </p:nvSpPr>
        <p:spPr>
          <a:xfrm>
            <a:off x="4383898" y="2587957"/>
            <a:ext cx="2400424" cy="823912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3200" dirty="0">
                <a:latin typeface="Bahnschrift Condensed" panose="020B0502040204020203" pitchFamily="34" charset="0"/>
              </a:rPr>
              <a:t>V</a:t>
            </a:r>
            <a:r>
              <a:rPr lang="pl-PL" sz="3200" dirty="0" smtClean="0">
                <a:latin typeface="Bahnschrift Condensed" panose="020B0502040204020203" pitchFamily="34" charset="0"/>
              </a:rPr>
              <a:t> </a:t>
            </a:r>
            <a:r>
              <a:rPr lang="pl-PL" sz="3200" dirty="0">
                <a:latin typeface="Bahnschrift Condensed" panose="020B0502040204020203" pitchFamily="34" charset="0"/>
              </a:rPr>
              <a:t>zimskem času</a:t>
            </a:r>
          </a:p>
          <a:p>
            <a:endParaRPr lang="sl-SI" dirty="0">
              <a:latin typeface="Bahnschrift Condensed" panose="020B0502040204020203" pitchFamily="34" charset="0"/>
            </a:endParaRPr>
          </a:p>
        </p:txBody>
      </p:sp>
      <p:sp>
        <p:nvSpPr>
          <p:cNvPr id="8" name="Označba mesta vsebine 5">
            <a:extLst>
              <a:ext uri="{FF2B5EF4-FFF2-40B4-BE49-F238E27FC236}">
                <a16:creationId xmlns:a16="http://schemas.microsoft.com/office/drawing/2014/main" id="{72D3562A-B21E-4AD2-A4DE-773B9B1BD207}"/>
              </a:ext>
            </a:extLst>
          </p:cNvPr>
          <p:cNvSpPr txBox="1">
            <a:spLocks/>
          </p:cNvSpPr>
          <p:nvPr/>
        </p:nvSpPr>
        <p:spPr>
          <a:xfrm>
            <a:off x="4449391" y="2963593"/>
            <a:ext cx="1477108" cy="8594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 smtClean="0">
                <a:latin typeface="Bahnschrift Condensed" panose="020B0502040204020203" pitchFamily="34" charset="0"/>
              </a:rPr>
              <a:t>oblačila</a:t>
            </a:r>
            <a:endParaRPr lang="sl-SI" dirty="0">
              <a:latin typeface="Bahnschrift Condensed" panose="020B0502040204020203" pitchFamily="34" charset="0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223" y="0"/>
            <a:ext cx="53138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73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id="{2CD7A124-C02E-4629-81A9-CE4300ED9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l-SI" dirty="0"/>
              <a:t>Kliknite, če želite urediti slog naslova matrice</a:t>
            </a:r>
          </a:p>
        </p:txBody>
      </p:sp>
      <p:sp>
        <p:nvSpPr>
          <p:cNvPr id="5" name="Označba mesta vsebine 2">
            <a:extLst>
              <a:ext uri="{FF2B5EF4-FFF2-40B4-BE49-F238E27FC236}">
                <a16:creationId xmlns:a16="http://schemas.microsoft.com/office/drawing/2014/main" id="{B9223DDD-C160-4840-B624-FAF4837D56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6" name="Označba mesta vsebine 3">
            <a:extLst>
              <a:ext uri="{FF2B5EF4-FFF2-40B4-BE49-F238E27FC236}">
                <a16:creationId xmlns:a16="http://schemas.microsoft.com/office/drawing/2014/main" id="{F032F6C3-E48C-4EFA-8FE6-1DB217BD3AAB}"/>
              </a:ext>
            </a:extLst>
          </p:cNvPr>
          <p:cNvSpPr txBox="1">
            <a:spLocks/>
          </p:cNvSpPr>
          <p:nvPr/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ABB326D4-01E3-47DC-B17F-BFD8E91E07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Označba mesta vsebine 2">
            <a:extLst>
              <a:ext uri="{FF2B5EF4-FFF2-40B4-BE49-F238E27FC236}">
                <a16:creationId xmlns:a16="http://schemas.microsoft.com/office/drawing/2014/main" id="{0783E20B-63C8-4989-B4CF-BB469E6CF3CB}"/>
              </a:ext>
            </a:extLst>
          </p:cNvPr>
          <p:cNvSpPr txBox="1">
            <a:spLocks/>
          </p:cNvSpPr>
          <p:nvPr/>
        </p:nvSpPr>
        <p:spPr>
          <a:xfrm>
            <a:off x="1541584" y="2055813"/>
            <a:ext cx="8727832" cy="25351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200000"/>
              </a:lnSpc>
              <a:buNone/>
            </a:pPr>
            <a:r>
              <a:rPr lang="sl-SI" sz="3600" dirty="0">
                <a:latin typeface="Bahnschrift Condensed" panose="020B0502040204020203" pitchFamily="34" charset="0"/>
              </a:rPr>
              <a:t>Otroci imajo pravico biti zdravi in se počutiti varno.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sl-SI" sz="3600" dirty="0">
                <a:latin typeface="Bahnschrift Condensed" panose="020B0502040204020203" pitchFamily="34" charset="0"/>
              </a:rPr>
              <a:t>In naša dolžnost je, da jim to zagotovimo.</a:t>
            </a:r>
          </a:p>
        </p:txBody>
      </p:sp>
    </p:spTree>
    <p:extLst>
      <p:ext uri="{BB962C8B-B14F-4D97-AF65-F5344CB8AC3E}">
        <p14:creationId xmlns:p14="http://schemas.microsoft.com/office/powerpoint/2010/main" val="43488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94E52329-655C-4BC5-8553-6CCF023477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7796A6C8-0D2F-4236-9CB8-F57E40D83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124" y="909828"/>
            <a:ext cx="10207752" cy="5038343"/>
          </a:xfrm>
        </p:spPr>
        <p:txBody>
          <a:bodyPr>
            <a:normAutofit/>
          </a:bodyPr>
          <a:lstStyle/>
          <a:p>
            <a:pPr algn="ctr"/>
            <a:r>
              <a:rPr lang="sl-SI" sz="5400" b="1" dirty="0" smtClean="0">
                <a:latin typeface="Bahnschrift Condensed" panose="020B0502040204020203" pitchFamily="34" charset="0"/>
              </a:rPr>
              <a:t>PRIPRAVA IN PRIHOD OTROKA V VRTEC</a:t>
            </a:r>
            <a:r>
              <a:rPr lang="sl-SI" i="1" dirty="0" smtClean="0"/>
              <a:t/>
            </a:r>
            <a:br>
              <a:rPr lang="sl-SI" i="1" dirty="0" smtClean="0"/>
            </a:br>
            <a:r>
              <a:rPr lang="sl-SI" i="1" dirty="0"/>
              <a:t/>
            </a:r>
            <a:br>
              <a:rPr lang="sl-SI" i="1" dirty="0"/>
            </a:br>
            <a:r>
              <a:rPr lang="sl-SI" sz="3200" dirty="0" smtClean="0">
                <a:latin typeface="Bahnschrift Condensed" panose="020B0502040204020203" pitchFamily="34" charset="0"/>
              </a:rPr>
              <a:t>Mojca Duša</a:t>
            </a:r>
            <a:r>
              <a:rPr lang="sl-SI" sz="3200" dirty="0">
                <a:latin typeface="Bahnschrift Condensed" panose="020B0502040204020203" pitchFamily="34" charset="0"/>
              </a:rPr>
              <a:t/>
            </a:r>
            <a:br>
              <a:rPr lang="sl-SI" sz="3200" dirty="0">
                <a:latin typeface="Bahnschrift Condensed" panose="020B0502040204020203" pitchFamily="34" charset="0"/>
              </a:rPr>
            </a:br>
            <a:r>
              <a:rPr lang="sl-SI" sz="2400" dirty="0" smtClean="0">
                <a:latin typeface="Bahnschrift Condensed" panose="020B0502040204020203" pitchFamily="34" charset="0"/>
              </a:rPr>
              <a:t>vzgojiteljica predšolskih otrok</a:t>
            </a:r>
            <a:endParaRPr lang="sl-SI" sz="2400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73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6DF855ED-BC44-4749-BDDE-CD67F70ED9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Označba mesta vsebine 2">
            <a:extLst>
              <a:ext uri="{FF2B5EF4-FFF2-40B4-BE49-F238E27FC236}">
                <a16:creationId xmlns:a16="http://schemas.microsoft.com/office/drawing/2014/main" id="{199D3267-A9A6-4904-819D-E92D44873904}"/>
              </a:ext>
            </a:extLst>
          </p:cNvPr>
          <p:cNvSpPr txBox="1">
            <a:spLocks/>
          </p:cNvSpPr>
          <p:nvPr/>
        </p:nvSpPr>
        <p:spPr>
          <a:xfrm>
            <a:off x="1088334" y="1547446"/>
            <a:ext cx="10015331" cy="229675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sl-SI" b="1" dirty="0" smtClean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sl-SI" b="1" dirty="0" smtClean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sl-SI" sz="3200" b="1" dirty="0" smtClean="0">
                <a:solidFill>
                  <a:schemeClr val="accent1"/>
                </a:solidFill>
                <a:latin typeface="Bahnschrift Condensed" panose="020B0502040204020203" pitchFamily="34" charset="0"/>
              </a:rPr>
              <a:t>»</a:t>
            </a:r>
            <a:r>
              <a:rPr lang="sl-SI" sz="3200" b="1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Naš vrtec ne vpraša, kdo si in kaj si. Zapelje z vlakom prav vse, velike in majhne ljudi. Naši koraki so majhni koraki, a so za velike reči, so za srečne otroke, ki zrastejo v zadovoljne ljudi.«</a:t>
            </a:r>
            <a:endParaRPr lang="sl-SI" sz="3200" dirty="0">
              <a:solidFill>
                <a:schemeClr val="accent1"/>
              </a:solidFill>
              <a:latin typeface="Bahnschrift Condensed" panose="020B0502040204020203" pitchFamily="34" charset="0"/>
            </a:endParaRP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2FA79F4A-3E72-4A9D-ABCF-5055C0E511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43"/>
          <a:stretch/>
        </p:blipFill>
        <p:spPr>
          <a:xfrm>
            <a:off x="416226" y="4664816"/>
            <a:ext cx="10450450" cy="263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0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ka 14">
            <a:extLst>
              <a:ext uri="{FF2B5EF4-FFF2-40B4-BE49-F238E27FC236}">
                <a16:creationId xmlns:a16="http://schemas.microsoft.com/office/drawing/2014/main" id="{3BDFC369-0377-49A1-B213-073A8C3F9A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3F3A0C34-AD68-4CA5-847C-80B913040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0666" y="576609"/>
            <a:ext cx="7990668" cy="1432780"/>
          </a:xfrm>
        </p:spPr>
        <p:txBody>
          <a:bodyPr>
            <a:normAutofit/>
          </a:bodyPr>
          <a:lstStyle/>
          <a:p>
            <a:pPr algn="ctr"/>
            <a:r>
              <a:rPr lang="sl-SI" dirty="0" smtClean="0">
                <a:latin typeface="Bahnschrift Condensed" panose="020B0502040204020203" pitchFamily="34" charset="0"/>
              </a:rPr>
              <a:t>KAJ LAHKO STORIMO ČEZ POLETJE, DA OTROKU OLAJŠAMO PRIHOD V VRTEC?</a:t>
            </a:r>
            <a:endParaRPr lang="sl-SI" dirty="0">
              <a:latin typeface="Bahnschrift Condensed" panose="020B0502040204020203" pitchFamily="34" charset="0"/>
            </a:endParaRPr>
          </a:p>
        </p:txBody>
      </p:sp>
      <p:sp>
        <p:nvSpPr>
          <p:cNvPr id="16" name="Označba mesta vsebine 12">
            <a:extLst>
              <a:ext uri="{FF2B5EF4-FFF2-40B4-BE49-F238E27FC236}">
                <a16:creationId xmlns:a16="http://schemas.microsoft.com/office/drawing/2014/main" id="{CD4A967A-205D-4FF9-AC56-CFDACDC31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87" y="2148756"/>
            <a:ext cx="11025352" cy="4062017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sl-SI" dirty="0">
                <a:latin typeface="Bahnschrift Condensed" panose="020B0502040204020203" pitchFamily="34" charset="0"/>
              </a:rPr>
              <a:t>Premagujemo svojo napetost pred vrtcem -  pridobivamo zaupanje v vrtec.</a:t>
            </a:r>
          </a:p>
          <a:p>
            <a:pPr algn="ctr">
              <a:lnSpc>
                <a:spcPct val="150000"/>
              </a:lnSpc>
            </a:pPr>
            <a:r>
              <a:rPr lang="sl-SI" dirty="0">
                <a:latin typeface="Bahnschrift Condensed" panose="020B0502040204020203" pitchFamily="34" charset="0"/>
              </a:rPr>
              <a:t>Otroku omogočimo izkušnjo, da smo krajši čas odsotni. </a:t>
            </a:r>
          </a:p>
          <a:p>
            <a:pPr algn="ctr">
              <a:lnSpc>
                <a:spcPct val="150000"/>
              </a:lnSpc>
            </a:pPr>
            <a:r>
              <a:rPr lang="sl-SI" dirty="0">
                <a:latin typeface="Bahnschrift Condensed" panose="020B0502040204020203" pitchFamily="34" charset="0"/>
              </a:rPr>
              <a:t>Prilagodimo dnevni </a:t>
            </a:r>
            <a:r>
              <a:rPr lang="sl-SI" dirty="0" smtClean="0">
                <a:latin typeface="Bahnschrift Condensed" panose="020B0502040204020203" pitchFamily="34" charset="0"/>
              </a:rPr>
              <a:t>ritem - </a:t>
            </a:r>
            <a:r>
              <a:rPr lang="sl-SI" dirty="0">
                <a:latin typeface="Bahnschrift Condensed" panose="020B0502040204020203" pitchFamily="34" charset="0"/>
              </a:rPr>
              <a:t>navajanje na ritem vrtca. </a:t>
            </a:r>
          </a:p>
          <a:p>
            <a:pPr algn="ctr">
              <a:lnSpc>
                <a:spcPct val="150000"/>
              </a:lnSpc>
            </a:pPr>
            <a:r>
              <a:rPr lang="sl-SI" dirty="0">
                <a:latin typeface="Bahnschrift Condensed" panose="020B0502040204020203" pitchFamily="34" charset="0"/>
              </a:rPr>
              <a:t>Čez poletje si ogledujemo vrtec, na igriščih se družimo z otroki</a:t>
            </a:r>
            <a:r>
              <a:rPr lang="sl-SI" dirty="0" smtClean="0">
                <a:latin typeface="Bahnschrift Condensed" panose="020B0502040204020203" pitchFamily="34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sl-SI" dirty="0" smtClean="0">
                <a:latin typeface="Bahnschrift Condensed" panose="020B0502040204020203" pitchFamily="34" charset="0"/>
              </a:rPr>
              <a:t>Se pogovarjamo o vrtcu.</a:t>
            </a:r>
          </a:p>
        </p:txBody>
      </p:sp>
    </p:spTree>
    <p:extLst>
      <p:ext uri="{BB962C8B-B14F-4D97-AF65-F5344CB8AC3E}">
        <p14:creationId xmlns:p14="http://schemas.microsoft.com/office/powerpoint/2010/main" val="335563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ka 14">
            <a:extLst>
              <a:ext uri="{FF2B5EF4-FFF2-40B4-BE49-F238E27FC236}">
                <a16:creationId xmlns:a16="http://schemas.microsoft.com/office/drawing/2014/main" id="{3BDFC369-0377-49A1-B213-073A8C3F9A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3F3A0C34-AD68-4CA5-847C-80B913040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3042" y="412017"/>
            <a:ext cx="7990668" cy="1432780"/>
          </a:xfrm>
        </p:spPr>
        <p:txBody>
          <a:bodyPr>
            <a:normAutofit/>
          </a:bodyPr>
          <a:lstStyle/>
          <a:p>
            <a:pPr algn="ctr"/>
            <a:r>
              <a:rPr lang="sl-SI" dirty="0" smtClean="0">
                <a:latin typeface="Bahnschrift Condensed" panose="020B0502040204020203" pitchFamily="34" charset="0"/>
              </a:rPr>
              <a:t>V VRTCU</a:t>
            </a:r>
            <a:endParaRPr lang="sl-SI" dirty="0">
              <a:latin typeface="Bahnschrift Condensed" panose="020B0502040204020203" pitchFamily="34" charset="0"/>
            </a:endParaRPr>
          </a:p>
        </p:txBody>
      </p:sp>
      <p:sp>
        <p:nvSpPr>
          <p:cNvPr id="16" name="Označba mesta vsebine 12">
            <a:extLst>
              <a:ext uri="{FF2B5EF4-FFF2-40B4-BE49-F238E27FC236}">
                <a16:creationId xmlns:a16="http://schemas.microsoft.com/office/drawing/2014/main" id="{CD4A967A-205D-4FF9-AC56-CFDACDC31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13453"/>
            <a:ext cx="12354937" cy="4808368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sl-SI" dirty="0" smtClean="0">
                <a:latin typeface="Bahnschrift Condensed" panose="020B0502040204020203" pitchFamily="34" charset="0"/>
              </a:rPr>
              <a:t>Individualno dogovarjanje glede uvajanja z vzgojiteljico otroka (način, čas) - prilagajanje otroku </a:t>
            </a:r>
            <a:r>
              <a:rPr lang="sl-SI" dirty="0">
                <a:latin typeface="Bahnschrift Condensed" panose="020B0502040204020203" pitchFamily="34" charset="0"/>
              </a:rPr>
              <a:t>in </a:t>
            </a:r>
            <a:r>
              <a:rPr lang="sl-SI" dirty="0" smtClean="0">
                <a:latin typeface="Bahnschrift Condensed" panose="020B0502040204020203" pitchFamily="34" charset="0"/>
              </a:rPr>
              <a:t>staršem.</a:t>
            </a:r>
          </a:p>
          <a:p>
            <a:pPr>
              <a:lnSpc>
                <a:spcPct val="150000"/>
              </a:lnSpc>
            </a:pPr>
            <a:r>
              <a:rPr lang="sl-SI" dirty="0" smtClean="0">
                <a:latin typeface="Bahnschrift Condensed" panose="020B0502040204020203" pitchFamily="34" charset="0"/>
              </a:rPr>
              <a:t>Prvih nekaj dni (po dogovoru) aktivna </a:t>
            </a:r>
            <a:r>
              <a:rPr lang="sl-SI" dirty="0">
                <a:latin typeface="Bahnschrift Condensed" panose="020B0502040204020203" pitchFamily="34" charset="0"/>
              </a:rPr>
              <a:t>prisotnost staršev v skupini. </a:t>
            </a:r>
            <a:r>
              <a:rPr lang="sl-SI" dirty="0" smtClean="0">
                <a:latin typeface="Bahnschrift Condensed" panose="020B0502040204020203" pitchFamily="34" charset="0"/>
              </a:rPr>
              <a:t>Copati</a:t>
            </a:r>
            <a:r>
              <a:rPr lang="sl-SI" dirty="0">
                <a:latin typeface="Bahnschrift Condensed" panose="020B0502040204020203" pitchFamily="34" charset="0"/>
              </a:rPr>
              <a:t>, igra z otroki</a:t>
            </a:r>
            <a:r>
              <a:rPr lang="sl-SI" dirty="0" smtClean="0">
                <a:latin typeface="Bahnschrift Condensed" panose="020B0502040204020203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sl-SI" dirty="0">
                <a:latin typeface="Bahnschrift Condensed" panose="020B0502040204020203" pitchFamily="34" charset="0"/>
              </a:rPr>
              <a:t>Hitro in kratko slovo, otrok ob oddaji obrnjen k vzgojiteljici</a:t>
            </a:r>
            <a:r>
              <a:rPr lang="sl-SI" dirty="0" smtClean="0">
                <a:latin typeface="Bahnschrift Condensed" panose="020B0502040204020203" pitchFamily="34" charset="0"/>
              </a:rPr>
              <a:t>.</a:t>
            </a:r>
            <a:endParaRPr lang="sl-SI" dirty="0">
              <a:latin typeface="Bahnschrift Condensed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sl-SI" dirty="0">
                <a:latin typeface="Bahnschrift Condensed" panose="020B0502040204020203" pitchFamily="34" charset="0"/>
              </a:rPr>
              <a:t>Otrok z jokom sporoča, da ni zadovoljen. Jok ob ločitvi in snidenju, ne pa cel dan.</a:t>
            </a:r>
          </a:p>
          <a:p>
            <a:pPr>
              <a:lnSpc>
                <a:spcPct val="150000"/>
              </a:lnSpc>
            </a:pPr>
            <a:r>
              <a:rPr lang="sl-SI" dirty="0">
                <a:latin typeface="Bahnschrift Condensed" panose="020B0502040204020203" pitchFamily="34" charset="0"/>
              </a:rPr>
              <a:t>Začetna navdušenost, kasnejši jok in odpor.</a:t>
            </a:r>
          </a:p>
          <a:p>
            <a:pPr>
              <a:lnSpc>
                <a:spcPct val="150000"/>
              </a:lnSpc>
            </a:pPr>
            <a:r>
              <a:rPr lang="sl-SI" dirty="0">
                <a:latin typeface="Bahnschrift Condensed" panose="020B0502040204020203" pitchFamily="34" charset="0"/>
              </a:rPr>
              <a:t>Stalni ritem, če je le mogoče ne prekinjajmo uvajanja. </a:t>
            </a:r>
          </a:p>
          <a:p>
            <a:pPr>
              <a:lnSpc>
                <a:spcPct val="150000"/>
              </a:lnSpc>
            </a:pPr>
            <a:endParaRPr lang="sl-SI" dirty="0" smtClean="0">
              <a:latin typeface="Bahnschrift Condensed" panose="020B0502040204020203" pitchFamily="34" charset="0"/>
            </a:endParaRPr>
          </a:p>
          <a:p>
            <a:pPr>
              <a:lnSpc>
                <a:spcPct val="150000"/>
              </a:lnSpc>
            </a:pPr>
            <a:endParaRPr lang="sl-SI" dirty="0">
              <a:latin typeface="Bahnschrift Condensed" panose="020B0502040204020203" pitchFamily="34" charset="0"/>
            </a:endParaRPr>
          </a:p>
          <a:p>
            <a:endParaRPr lang="sl-SI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98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ka 14">
            <a:extLst>
              <a:ext uri="{FF2B5EF4-FFF2-40B4-BE49-F238E27FC236}">
                <a16:creationId xmlns:a16="http://schemas.microsoft.com/office/drawing/2014/main" id="{3BDFC369-0377-49A1-B213-073A8C3F9A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3F3A0C34-AD68-4CA5-847C-80B913040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4392" y="1063527"/>
            <a:ext cx="7990668" cy="1432780"/>
          </a:xfrm>
        </p:spPr>
        <p:txBody>
          <a:bodyPr>
            <a:normAutofit/>
          </a:bodyPr>
          <a:lstStyle/>
          <a:p>
            <a:pPr algn="ctr"/>
            <a:r>
              <a:rPr lang="sl-SI" dirty="0" smtClean="0">
                <a:latin typeface="Bahnschrift Condensed" panose="020B0502040204020203" pitchFamily="34" charset="0"/>
              </a:rPr>
              <a:t>DO KDAJ OTROKA PRIPELJATI V VRTEC? </a:t>
            </a:r>
            <a:endParaRPr lang="sl-SI" dirty="0">
              <a:latin typeface="Bahnschrift Condensed" panose="020B0502040204020203" pitchFamily="34" charset="0"/>
            </a:endParaRPr>
          </a:p>
        </p:txBody>
      </p:sp>
      <p:sp>
        <p:nvSpPr>
          <p:cNvPr id="16" name="Označba mesta vsebine 12">
            <a:extLst>
              <a:ext uri="{FF2B5EF4-FFF2-40B4-BE49-F238E27FC236}">
                <a16:creationId xmlns:a16="http://schemas.microsoft.com/office/drawing/2014/main" id="{CD4A967A-205D-4FF9-AC56-CFDACDC31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4392" y="2770174"/>
            <a:ext cx="11017180" cy="276194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l-SI" dirty="0" smtClean="0">
                <a:latin typeface="Bahnschrift Condensed" panose="020B0502040204020203" pitchFamily="34" charset="0"/>
              </a:rPr>
              <a:t>Zaželeno </a:t>
            </a:r>
            <a:r>
              <a:rPr lang="sl-SI" dirty="0">
                <a:latin typeface="Bahnschrift Condensed" panose="020B0502040204020203" pitchFamily="34" charset="0"/>
              </a:rPr>
              <a:t>je, da otroka pripeljete še pred zajtrkom, do 7.45.</a:t>
            </a:r>
          </a:p>
          <a:p>
            <a:pPr>
              <a:lnSpc>
                <a:spcPct val="150000"/>
              </a:lnSpc>
            </a:pPr>
            <a:r>
              <a:rPr lang="sl-SI" dirty="0">
                <a:latin typeface="Bahnschrift Condensed" panose="020B0502040204020203" pitchFamily="34" charset="0"/>
              </a:rPr>
              <a:t>Otroci potrebujejo čas, da se znajdejo v skupini ostalih otrok. </a:t>
            </a:r>
          </a:p>
          <a:p>
            <a:pPr>
              <a:lnSpc>
                <a:spcPct val="150000"/>
              </a:lnSpc>
            </a:pPr>
            <a:r>
              <a:rPr lang="sl-SI" dirty="0">
                <a:latin typeface="Bahnschrift Condensed" panose="020B0502040204020203" pitchFamily="34" charset="0"/>
              </a:rPr>
              <a:t>Vzgojiteljica in otrok potrebujeta čas za jutranji stik, </a:t>
            </a:r>
            <a:r>
              <a:rPr lang="sl-SI" dirty="0" err="1">
                <a:latin typeface="Bahnschrift Condensed" panose="020B0502040204020203" pitchFamily="34" charset="0"/>
              </a:rPr>
              <a:t>crkljanje</a:t>
            </a:r>
            <a:r>
              <a:rPr lang="sl-SI" dirty="0">
                <a:latin typeface="Bahnschrift Condensed" panose="020B0502040204020203" pitchFamily="34" charset="0"/>
              </a:rPr>
              <a:t>, pozornost. </a:t>
            </a:r>
          </a:p>
          <a:p>
            <a:pPr>
              <a:lnSpc>
                <a:spcPct val="150000"/>
              </a:lnSpc>
            </a:pPr>
            <a:endParaRPr lang="sl-SI" dirty="0" smtClean="0">
              <a:latin typeface="Bahnschrift Condensed" panose="020B0502040204020203" pitchFamily="34" charset="0"/>
            </a:endParaRPr>
          </a:p>
          <a:p>
            <a:pPr>
              <a:lnSpc>
                <a:spcPct val="150000"/>
              </a:lnSpc>
            </a:pPr>
            <a:endParaRPr lang="sl-SI" dirty="0">
              <a:latin typeface="Bahnschrift Condensed" panose="020B0502040204020203" pitchFamily="34" charset="0"/>
            </a:endParaRPr>
          </a:p>
          <a:p>
            <a:endParaRPr lang="sl-SI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41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ka 14">
            <a:extLst>
              <a:ext uri="{FF2B5EF4-FFF2-40B4-BE49-F238E27FC236}">
                <a16:creationId xmlns:a16="http://schemas.microsoft.com/office/drawing/2014/main" id="{3BDFC369-0377-49A1-B213-073A8C3F9A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3F3A0C34-AD68-4CA5-847C-80B913040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0162" y="1385169"/>
            <a:ext cx="7990668" cy="1432780"/>
          </a:xfrm>
        </p:spPr>
        <p:txBody>
          <a:bodyPr>
            <a:normAutofit/>
          </a:bodyPr>
          <a:lstStyle/>
          <a:p>
            <a:pPr algn="ctr"/>
            <a:r>
              <a:rPr lang="sl-SI" dirty="0" smtClean="0">
                <a:latin typeface="Bahnschrift Condensed" panose="020B0502040204020203" pitchFamily="34" charset="0"/>
              </a:rPr>
              <a:t>NALOGA VZGOJITELJIC</a:t>
            </a:r>
            <a:endParaRPr lang="sl-SI" dirty="0">
              <a:latin typeface="Bahnschrift Condensed" panose="020B0502040204020203" pitchFamily="34" charset="0"/>
            </a:endParaRPr>
          </a:p>
        </p:txBody>
      </p:sp>
      <p:sp>
        <p:nvSpPr>
          <p:cNvPr id="16" name="Označba mesta vsebine 12">
            <a:extLst>
              <a:ext uri="{FF2B5EF4-FFF2-40B4-BE49-F238E27FC236}">
                <a16:creationId xmlns:a16="http://schemas.microsoft.com/office/drawing/2014/main" id="{CD4A967A-205D-4FF9-AC56-CFDACDC31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9786" y="1947214"/>
            <a:ext cx="11017180" cy="480836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sl-SI" dirty="0">
              <a:latin typeface="Bahnschrift Condensed" panose="020B0502040204020203" pitchFamily="34" charset="0"/>
            </a:endParaRPr>
          </a:p>
          <a:p>
            <a:endParaRPr lang="sl-SI" dirty="0">
              <a:latin typeface="Bahnschrift Condensed" panose="020B0502040204020203" pitchFamily="34" charset="0"/>
            </a:endParaRPr>
          </a:p>
        </p:txBody>
      </p:sp>
      <p:sp>
        <p:nvSpPr>
          <p:cNvPr id="5" name="Označba mesta vsebine 3">
            <a:extLst>
              <a:ext uri="{FF2B5EF4-FFF2-40B4-BE49-F238E27FC236}">
                <a16:creationId xmlns:a16="http://schemas.microsoft.com/office/drawing/2014/main" id="{E87B5712-C44A-4D03-B557-176A334F06E5}"/>
              </a:ext>
            </a:extLst>
          </p:cNvPr>
          <p:cNvSpPr txBox="1">
            <a:spLocks/>
          </p:cNvSpPr>
          <p:nvPr/>
        </p:nvSpPr>
        <p:spPr>
          <a:xfrm>
            <a:off x="4085812" y="3051655"/>
            <a:ext cx="4585128" cy="17135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sl-SI" dirty="0">
                <a:latin typeface="Bahnschrift Condensed" panose="020B0502040204020203" pitchFamily="34" charset="0"/>
              </a:rPr>
              <a:t>Malčke </a:t>
            </a:r>
            <a:r>
              <a:rPr lang="sl-SI" dirty="0" smtClean="0">
                <a:latin typeface="Bahnschrift Condensed" panose="020B0502040204020203" pitchFamily="34" charset="0"/>
              </a:rPr>
              <a:t>navezati </a:t>
            </a:r>
            <a:r>
              <a:rPr lang="sl-SI" dirty="0">
                <a:latin typeface="Bahnschrift Condensed" panose="020B0502040204020203" pitchFamily="34" charset="0"/>
              </a:rPr>
              <a:t>nase in umiriti. </a:t>
            </a:r>
          </a:p>
          <a:p>
            <a:pPr>
              <a:lnSpc>
                <a:spcPct val="150000"/>
              </a:lnSpc>
            </a:pPr>
            <a:r>
              <a:rPr lang="sl-SI" dirty="0">
                <a:latin typeface="Bahnschrift Condensed" panose="020B0502040204020203" pitchFamily="34" charset="0"/>
              </a:rPr>
              <a:t>Navajanje na dogajanje v oddelku. </a:t>
            </a:r>
          </a:p>
          <a:p>
            <a:endParaRPr lang="sl-SI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13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ka 12">
            <a:extLst>
              <a:ext uri="{FF2B5EF4-FFF2-40B4-BE49-F238E27FC236}">
                <a16:creationId xmlns:a16="http://schemas.microsoft.com/office/drawing/2014/main" id="{D9301E6D-B253-469A-8C08-0AB332114B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Označba mesta besedila 4">
            <a:extLst>
              <a:ext uri="{FF2B5EF4-FFF2-40B4-BE49-F238E27FC236}">
                <a16:creationId xmlns:a16="http://schemas.microsoft.com/office/drawing/2014/main" id="{C5E96A41-7F8E-467D-A644-C7DE9C0FEE7B}"/>
              </a:ext>
            </a:extLst>
          </p:cNvPr>
          <p:cNvSpPr txBox="1">
            <a:spLocks/>
          </p:cNvSpPr>
          <p:nvPr/>
        </p:nvSpPr>
        <p:spPr>
          <a:xfrm>
            <a:off x="4467970" y="903889"/>
            <a:ext cx="3519891" cy="1179544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4400" b="0" dirty="0" smtClean="0">
                <a:latin typeface="Bahnschrift Condensed" panose="020B0502040204020203" pitchFamily="34" charset="0"/>
              </a:rPr>
              <a:t>NALOGA STARŠEV</a:t>
            </a:r>
            <a:endParaRPr lang="pl-PL" sz="4400" b="0" dirty="0">
              <a:latin typeface="Bahnschrift Condensed" panose="020B0502040204020203" pitchFamily="34" charset="0"/>
            </a:endParaRPr>
          </a:p>
          <a:p>
            <a:endParaRPr lang="sl-SI" dirty="0">
              <a:latin typeface="Bahnschrift Condensed" panose="020B0502040204020203" pitchFamily="34" charset="0"/>
            </a:endParaRPr>
          </a:p>
        </p:txBody>
      </p:sp>
      <p:sp>
        <p:nvSpPr>
          <p:cNvPr id="8" name="Označba mesta vsebine 5">
            <a:extLst>
              <a:ext uri="{FF2B5EF4-FFF2-40B4-BE49-F238E27FC236}">
                <a16:creationId xmlns:a16="http://schemas.microsoft.com/office/drawing/2014/main" id="{72D3562A-B21E-4AD2-A4DE-773B9B1BD207}"/>
              </a:ext>
            </a:extLst>
          </p:cNvPr>
          <p:cNvSpPr txBox="1">
            <a:spLocks/>
          </p:cNvSpPr>
          <p:nvPr/>
        </p:nvSpPr>
        <p:spPr>
          <a:xfrm>
            <a:off x="1325912" y="2356702"/>
            <a:ext cx="10741037" cy="31927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sl-SI" dirty="0">
                <a:latin typeface="Bahnschrift Condensed" panose="020B0502040204020203" pitchFamily="34" charset="0"/>
              </a:rPr>
              <a:t>Starši oddate otroka strokovni delavki vrtca (ne pošljite otroka iz garderobe samega</a:t>
            </a:r>
            <a:r>
              <a:rPr lang="sl-SI" dirty="0" smtClean="0">
                <a:latin typeface="Bahnschrift Condensed" panose="020B0502040204020203" pitchFamily="34" charset="0"/>
              </a:rPr>
              <a:t>). </a:t>
            </a:r>
            <a:endParaRPr lang="sl-SI" dirty="0">
              <a:latin typeface="Bahnschrift Condensed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sl-SI" dirty="0">
                <a:latin typeface="Bahnschrift Condensed" panose="020B0502040204020203" pitchFamily="34" charset="0"/>
              </a:rPr>
              <a:t>Otroka pospremite do vrat igralnice, otrok naj hodi </a:t>
            </a:r>
            <a:r>
              <a:rPr lang="sl-SI" dirty="0" smtClean="0">
                <a:latin typeface="Bahnschrift Condensed" panose="020B0502040204020203" pitchFamily="34" charset="0"/>
              </a:rPr>
              <a:t>sam.</a:t>
            </a:r>
          </a:p>
          <a:p>
            <a:pPr>
              <a:lnSpc>
                <a:spcPct val="150000"/>
              </a:lnSpc>
            </a:pPr>
            <a:r>
              <a:rPr lang="sl-SI" dirty="0" smtClean="0">
                <a:latin typeface="Bahnschrift Condensed" panose="020B0502040204020203" pitchFamily="34" charset="0"/>
              </a:rPr>
              <a:t>Umirjanje </a:t>
            </a:r>
            <a:r>
              <a:rPr lang="sl-SI" dirty="0">
                <a:latin typeface="Bahnschrift Condensed" panose="020B0502040204020203" pitchFamily="34" charset="0"/>
              </a:rPr>
              <a:t>in zaupanje. </a:t>
            </a:r>
          </a:p>
          <a:p>
            <a:pPr>
              <a:lnSpc>
                <a:spcPct val="150000"/>
              </a:lnSpc>
            </a:pPr>
            <a:r>
              <a:rPr lang="sl-SI" dirty="0">
                <a:latin typeface="Bahnschrift Condensed" panose="020B0502040204020203" pitchFamily="34" charset="0"/>
              </a:rPr>
              <a:t>Otroku ne govorimo, da pridemo takoj </a:t>
            </a:r>
            <a:r>
              <a:rPr lang="sl-SI" dirty="0" smtClean="0">
                <a:latin typeface="Bahnschrift Condensed" panose="020B0502040204020203" pitchFamily="34" charset="0"/>
              </a:rPr>
              <a:t>– pridemo</a:t>
            </a:r>
            <a:r>
              <a:rPr lang="sl-SI" dirty="0">
                <a:latin typeface="Bahnschrift Condensed" panose="020B0502040204020203" pitchFamily="34" charset="0"/>
              </a:rPr>
              <a:t>, ko končamo </a:t>
            </a:r>
            <a:r>
              <a:rPr lang="sl-SI" dirty="0" smtClean="0">
                <a:latin typeface="Bahnschrift Condensed" panose="020B0502040204020203" pitchFamily="34" charset="0"/>
              </a:rPr>
              <a:t>službo, …</a:t>
            </a:r>
            <a:endParaRPr lang="sl-SI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65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ka 14">
            <a:extLst>
              <a:ext uri="{FF2B5EF4-FFF2-40B4-BE49-F238E27FC236}">
                <a16:creationId xmlns:a16="http://schemas.microsoft.com/office/drawing/2014/main" id="{3BDFC369-0377-49A1-B213-073A8C3F9A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3F3A0C34-AD68-4CA5-847C-80B913040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3042" y="412017"/>
            <a:ext cx="7990668" cy="1432780"/>
          </a:xfrm>
        </p:spPr>
        <p:txBody>
          <a:bodyPr>
            <a:normAutofit/>
          </a:bodyPr>
          <a:lstStyle/>
          <a:p>
            <a:pPr algn="ctr"/>
            <a:r>
              <a:rPr lang="sl-SI" dirty="0" smtClean="0">
                <a:latin typeface="Bahnschrift Condensed" panose="020B0502040204020203" pitchFamily="34" charset="0"/>
              </a:rPr>
              <a:t>ČUSTVENA OPORA</a:t>
            </a:r>
            <a:endParaRPr lang="sl-SI" dirty="0">
              <a:latin typeface="Bahnschrift Condensed" panose="020B0502040204020203" pitchFamily="34" charset="0"/>
            </a:endParaRPr>
          </a:p>
        </p:txBody>
      </p:sp>
      <p:sp>
        <p:nvSpPr>
          <p:cNvPr id="16" name="Označba mesta vsebine 12">
            <a:extLst>
              <a:ext uri="{FF2B5EF4-FFF2-40B4-BE49-F238E27FC236}">
                <a16:creationId xmlns:a16="http://schemas.microsoft.com/office/drawing/2014/main" id="{CD4A967A-205D-4FF9-AC56-CFDACDC31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9562" y="1292773"/>
            <a:ext cx="11017180" cy="467710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sl-SI" dirty="0">
              <a:latin typeface="Bahnschrift Condensed" panose="020B0502040204020203" pitchFamily="34" charset="0"/>
            </a:endParaRPr>
          </a:p>
          <a:p>
            <a:r>
              <a:rPr lang="sl-SI" dirty="0">
                <a:latin typeface="Bahnschrift Condensed" panose="020B0502040204020203" pitchFamily="34" charset="0"/>
              </a:rPr>
              <a:t>Vez med domom in vrtcem </a:t>
            </a:r>
            <a:r>
              <a:rPr lang="sl-SI" dirty="0" smtClean="0">
                <a:latin typeface="Bahnschrift Condensed" panose="020B0502040204020203" pitchFamily="34" charset="0"/>
              </a:rPr>
              <a:t>predstavljajo tudi predmeti</a:t>
            </a:r>
            <a:r>
              <a:rPr lang="sl-SI" dirty="0">
                <a:latin typeface="Bahnschrift Condensed" panose="020B0502040204020203" pitchFamily="34" charset="0"/>
              </a:rPr>
              <a:t>, </a:t>
            </a:r>
            <a:r>
              <a:rPr lang="sl-SI" dirty="0" smtClean="0">
                <a:latin typeface="Bahnschrift Condensed" panose="020B0502040204020203" pitchFamily="34" charset="0"/>
              </a:rPr>
              <a:t>igrače, ki </a:t>
            </a:r>
            <a:r>
              <a:rPr lang="sl-SI" dirty="0">
                <a:latin typeface="Bahnschrift Condensed" panose="020B0502040204020203" pitchFamily="34" charset="0"/>
              </a:rPr>
              <a:t>jih ima otrok doma. </a:t>
            </a:r>
            <a:endParaRPr lang="sl-SI" dirty="0" smtClean="0">
              <a:latin typeface="Bahnschrift Condensed" panose="020B0502040204020203" pitchFamily="34" charset="0"/>
            </a:endParaRPr>
          </a:p>
          <a:p>
            <a:endParaRPr lang="sl-SI" dirty="0">
              <a:latin typeface="Bahnschrift Condensed" panose="020B0502040204020203" pitchFamily="34" charset="0"/>
            </a:endParaRPr>
          </a:p>
          <a:p>
            <a:r>
              <a:rPr lang="sl-SI" dirty="0">
                <a:latin typeface="Bahnschrift Condensed" panose="020B0502040204020203" pitchFamily="34" charset="0"/>
              </a:rPr>
              <a:t>Od starosti otroka je odvisno, kaj bo prinesel s seboj.</a:t>
            </a:r>
          </a:p>
          <a:p>
            <a:r>
              <a:rPr lang="sl-SI" dirty="0">
                <a:latin typeface="Bahnschrift Condensed" panose="020B0502040204020203" pitchFamily="34" charset="0"/>
              </a:rPr>
              <a:t>Podpisano, označeno.</a:t>
            </a:r>
          </a:p>
          <a:p>
            <a:pPr marL="0" indent="0">
              <a:buNone/>
            </a:pPr>
            <a:endParaRPr lang="sl-SI" dirty="0">
              <a:latin typeface="Bahnschrift Condensed" panose="020B0502040204020203" pitchFamily="34" charset="0"/>
            </a:endParaRPr>
          </a:p>
          <a:p>
            <a:r>
              <a:rPr lang="sl-SI" dirty="0">
                <a:latin typeface="Bahnschrift Condensed" panose="020B0502040204020203" pitchFamily="34" charset="0"/>
              </a:rPr>
              <a:t>Ko začnemo z uvajanjem ni čas za druge spremembe (stres).</a:t>
            </a:r>
          </a:p>
          <a:p>
            <a:r>
              <a:rPr lang="sl-SI" dirty="0">
                <a:latin typeface="Bahnschrift Condensed" panose="020B0502040204020203" pitchFamily="34" charset="0"/>
              </a:rPr>
              <a:t>Ne odvzemamo dude, igrače, dojenja.</a:t>
            </a:r>
          </a:p>
          <a:p>
            <a:endParaRPr lang="sl-SI" dirty="0">
              <a:latin typeface="Bahnschrift Condensed" panose="020B0502040204020203" pitchFamily="34" charset="0"/>
            </a:endParaRPr>
          </a:p>
        </p:txBody>
      </p:sp>
      <p:sp>
        <p:nvSpPr>
          <p:cNvPr id="5" name="Označba mesta vsebine 3">
            <a:extLst>
              <a:ext uri="{FF2B5EF4-FFF2-40B4-BE49-F238E27FC236}">
                <a16:creationId xmlns:a16="http://schemas.microsoft.com/office/drawing/2014/main" id="{E87B5712-C44A-4D03-B557-176A334F06E5}"/>
              </a:ext>
            </a:extLst>
          </p:cNvPr>
          <p:cNvSpPr txBox="1">
            <a:spLocks/>
          </p:cNvSpPr>
          <p:nvPr/>
        </p:nvSpPr>
        <p:spPr>
          <a:xfrm>
            <a:off x="4085812" y="2572246"/>
            <a:ext cx="4585128" cy="17135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sl-SI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92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ka 12">
            <a:extLst>
              <a:ext uri="{FF2B5EF4-FFF2-40B4-BE49-F238E27FC236}">
                <a16:creationId xmlns:a16="http://schemas.microsoft.com/office/drawing/2014/main" id="{D9301E6D-B253-469A-8C08-0AB332114B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Označba mesta besedila 4">
            <a:extLst>
              <a:ext uri="{FF2B5EF4-FFF2-40B4-BE49-F238E27FC236}">
                <a16:creationId xmlns:a16="http://schemas.microsoft.com/office/drawing/2014/main" id="{C5E96A41-7F8E-467D-A644-C7DE9C0FEE7B}"/>
              </a:ext>
            </a:extLst>
          </p:cNvPr>
          <p:cNvSpPr txBox="1">
            <a:spLocks/>
          </p:cNvSpPr>
          <p:nvPr/>
        </p:nvSpPr>
        <p:spPr>
          <a:xfrm>
            <a:off x="2368280" y="536946"/>
            <a:ext cx="6955971" cy="1232096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4400" b="0" dirty="0" smtClean="0">
                <a:latin typeface="Bahnschrift Condensed" panose="020B0502040204020203" pitchFamily="34" charset="0"/>
              </a:rPr>
              <a:t>KAJ SODI V VRTČEVSKI NAHRBTNIK?</a:t>
            </a:r>
            <a:endParaRPr lang="pl-PL" sz="4400" b="0" dirty="0">
              <a:latin typeface="Bahnschrift Condensed" panose="020B0502040204020203" pitchFamily="34" charset="0"/>
            </a:endParaRPr>
          </a:p>
          <a:p>
            <a:endParaRPr lang="sl-SI" dirty="0">
              <a:latin typeface="Bahnschrift Condensed" panose="020B0502040204020203" pitchFamily="34" charset="0"/>
            </a:endParaRPr>
          </a:p>
        </p:txBody>
      </p:sp>
      <p:sp>
        <p:nvSpPr>
          <p:cNvPr id="8" name="Označba mesta vsebine 5">
            <a:extLst>
              <a:ext uri="{FF2B5EF4-FFF2-40B4-BE49-F238E27FC236}">
                <a16:creationId xmlns:a16="http://schemas.microsoft.com/office/drawing/2014/main" id="{72D3562A-B21E-4AD2-A4DE-773B9B1BD207}"/>
              </a:ext>
            </a:extLst>
          </p:cNvPr>
          <p:cNvSpPr txBox="1">
            <a:spLocks/>
          </p:cNvSpPr>
          <p:nvPr/>
        </p:nvSpPr>
        <p:spPr>
          <a:xfrm>
            <a:off x="1967779" y="1632854"/>
            <a:ext cx="9123893" cy="459063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>
                <a:latin typeface="Bahnschrift Condensed" panose="020B0502040204020203" pitchFamily="34" charset="0"/>
              </a:rPr>
              <a:t>Garderobne omarice</a:t>
            </a:r>
          </a:p>
          <a:p>
            <a:r>
              <a:rPr lang="sl-SI" dirty="0">
                <a:latin typeface="Bahnschrift Condensed" panose="020B0502040204020203" pitchFamily="34" charset="0"/>
              </a:rPr>
              <a:t>Podpisane igrače, stekleničke, dude, </a:t>
            </a:r>
            <a:r>
              <a:rPr lang="sl-SI" dirty="0" err="1">
                <a:latin typeface="Bahnschrift Condensed" panose="020B0502040204020203" pitchFamily="34" charset="0"/>
              </a:rPr>
              <a:t>ninice</a:t>
            </a:r>
            <a:r>
              <a:rPr lang="sl-SI" dirty="0">
                <a:latin typeface="Bahnschrift Condensed" panose="020B0502040204020203" pitchFamily="34" charset="0"/>
              </a:rPr>
              <a:t> predate vzgojiteljici.</a:t>
            </a:r>
          </a:p>
          <a:p>
            <a:r>
              <a:rPr lang="sl-SI" dirty="0">
                <a:latin typeface="Bahnschrift Condensed" panose="020B0502040204020203" pitchFamily="34" charset="0"/>
              </a:rPr>
              <a:t>Vsakodnevno jih odnesemo domov in v vrtec prinesemo čiste.</a:t>
            </a:r>
          </a:p>
          <a:p>
            <a:r>
              <a:rPr lang="sl-SI" dirty="0">
                <a:latin typeface="Bahnschrift Condensed" panose="020B0502040204020203" pitchFamily="34" charset="0"/>
              </a:rPr>
              <a:t>Plenice in papirnati robčki – vzgojiteljica obvesti, ko jih zmanjkuje.</a:t>
            </a:r>
          </a:p>
          <a:p>
            <a:r>
              <a:rPr lang="sl-SI" dirty="0">
                <a:latin typeface="Bahnschrift Condensed" panose="020B0502040204020203" pitchFamily="34" charset="0"/>
              </a:rPr>
              <a:t>Otroke se umije z vodo in tetra plenico.</a:t>
            </a:r>
          </a:p>
          <a:p>
            <a:pPr marL="0" indent="0">
              <a:buNone/>
            </a:pPr>
            <a:endParaRPr lang="sl-SI" dirty="0" smtClean="0">
              <a:latin typeface="Bahnschrift Condensed" panose="020B0502040204020203" pitchFamily="34" charset="0"/>
              <a:hlinkClick r:id="rId3"/>
            </a:endParaRPr>
          </a:p>
          <a:p>
            <a:r>
              <a:rPr lang="sl-SI" dirty="0" smtClean="0">
                <a:latin typeface="Bahnschrift Condensed" panose="020B0502040204020203" pitchFamily="34" charset="0"/>
                <a:hlinkClick r:id="rId3"/>
              </a:rPr>
              <a:t>POSNETEK:</a:t>
            </a:r>
          </a:p>
          <a:p>
            <a:r>
              <a:rPr lang="sl-SI" dirty="0" smtClean="0">
                <a:latin typeface="Bahnschrift Condensed" panose="020B0502040204020203" pitchFamily="34" charset="0"/>
                <a:hlinkClick r:id="rId3"/>
              </a:rPr>
              <a:t>https</a:t>
            </a:r>
            <a:r>
              <a:rPr lang="sl-SI" dirty="0">
                <a:latin typeface="Bahnschrift Condensed" panose="020B0502040204020203" pitchFamily="34" charset="0"/>
                <a:hlinkClick r:id="rId3"/>
              </a:rPr>
              <a:t>://</a:t>
            </a:r>
            <a:r>
              <a:rPr lang="sl-SI" dirty="0" smtClean="0">
                <a:latin typeface="Bahnschrift Condensed" panose="020B0502040204020203" pitchFamily="34" charset="0"/>
                <a:hlinkClick r:id="rId3"/>
              </a:rPr>
              <a:t>leeloop.ams3.digitaloceanspaces.com/ciciban/15717/KAJ-SODI-V-VRT%C4%8CEVSKI-NAHRBTNIK.mp4</a:t>
            </a:r>
            <a:endParaRPr lang="sl-SI" dirty="0" smtClean="0">
              <a:latin typeface="Bahnschrift Condensed" panose="020B0502040204020203" pitchFamily="34" charset="0"/>
            </a:endParaRPr>
          </a:p>
          <a:p>
            <a:endParaRPr lang="sl-SI" dirty="0" smtClean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5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>
            <a:extLst>
              <a:ext uri="{FF2B5EF4-FFF2-40B4-BE49-F238E27FC236}">
                <a16:creationId xmlns:a16="http://schemas.microsoft.com/office/drawing/2014/main" id="{90A22DFA-EB2C-4290-BE43-F8326D5B1A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ravokotnik 5"/>
          <p:cNvSpPr/>
          <p:nvPr/>
        </p:nvSpPr>
        <p:spPr>
          <a:xfrm>
            <a:off x="1435915" y="2337076"/>
            <a:ext cx="402546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400" dirty="0" smtClean="0">
                <a:latin typeface="Bahnschrift Condensed" panose="020B0502040204020203" pitchFamily="34" charset="0"/>
              </a:rPr>
              <a:t>5.30 – 8.00: prihod v vrtec, igra</a:t>
            </a:r>
          </a:p>
          <a:p>
            <a:pPr algn="ctr"/>
            <a:r>
              <a:rPr lang="sl-SI" sz="2400" dirty="0" smtClean="0">
                <a:latin typeface="Bahnschrift Condensed" panose="020B0502040204020203" pitchFamily="34" charset="0"/>
              </a:rPr>
              <a:t>8.00: zajtrk</a:t>
            </a:r>
          </a:p>
          <a:p>
            <a:pPr algn="ctr"/>
            <a:r>
              <a:rPr lang="sl-SI" sz="2400" dirty="0" smtClean="0">
                <a:latin typeface="Bahnschrift Condensed" panose="020B0502040204020203" pitchFamily="34" charset="0"/>
              </a:rPr>
              <a:t>10.00: malica</a:t>
            </a:r>
          </a:p>
          <a:p>
            <a:pPr algn="ctr"/>
            <a:r>
              <a:rPr lang="sl-SI" sz="2400" dirty="0" smtClean="0">
                <a:latin typeface="Bahnschrift Condensed" panose="020B0502040204020203" pitchFamily="34" charset="0"/>
              </a:rPr>
              <a:t>12.00: kosilo (1-3 leta)</a:t>
            </a:r>
          </a:p>
          <a:p>
            <a:pPr algn="ctr"/>
            <a:r>
              <a:rPr lang="sl-SI" sz="2400" dirty="0" smtClean="0">
                <a:latin typeface="Bahnschrift Condensed" panose="020B0502040204020203" pitchFamily="34" charset="0"/>
              </a:rPr>
              <a:t>12.15: kosilo (3-6 let)</a:t>
            </a:r>
          </a:p>
          <a:p>
            <a:pPr algn="ctr"/>
            <a:r>
              <a:rPr lang="sl-SI" sz="2400" dirty="0" smtClean="0">
                <a:latin typeface="Bahnschrift Condensed" panose="020B0502040204020203" pitchFamily="34" charset="0"/>
              </a:rPr>
              <a:t>13.00: počitek</a:t>
            </a:r>
          </a:p>
          <a:p>
            <a:pPr algn="ctr"/>
            <a:r>
              <a:rPr lang="sl-SI" sz="2400" dirty="0" smtClean="0">
                <a:latin typeface="Bahnschrift Condensed" panose="020B0502040204020203" pitchFamily="34" charset="0"/>
              </a:rPr>
              <a:t>14.30: malica</a:t>
            </a:r>
          </a:p>
          <a:p>
            <a:pPr algn="ctr"/>
            <a:r>
              <a:rPr lang="sl-SI" sz="2400" dirty="0" smtClean="0">
                <a:latin typeface="Bahnschrift Condensed" panose="020B0502040204020203" pitchFamily="34" charset="0"/>
              </a:rPr>
              <a:t>16.30: odhod domov</a:t>
            </a:r>
            <a:endParaRPr lang="sl-SI" sz="2400" dirty="0">
              <a:latin typeface="Bahnschrift Condensed" panose="020B0502040204020203" pitchFamily="34" charset="0"/>
            </a:endParaRPr>
          </a:p>
        </p:txBody>
      </p:sp>
      <p:sp>
        <p:nvSpPr>
          <p:cNvPr id="9" name="Označba mesta besedila 4">
            <a:extLst>
              <a:ext uri="{FF2B5EF4-FFF2-40B4-BE49-F238E27FC236}">
                <a16:creationId xmlns:a16="http://schemas.microsoft.com/office/drawing/2014/main" id="{C5E96A41-7F8E-467D-A644-C7DE9C0FEE7B}"/>
              </a:ext>
            </a:extLst>
          </p:cNvPr>
          <p:cNvSpPr txBox="1">
            <a:spLocks/>
          </p:cNvSpPr>
          <p:nvPr/>
        </p:nvSpPr>
        <p:spPr>
          <a:xfrm>
            <a:off x="3724542" y="658013"/>
            <a:ext cx="4742916" cy="759130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4400" b="0" dirty="0" smtClean="0">
                <a:latin typeface="Bahnschrift Condensed" panose="020B0502040204020203" pitchFamily="34" charset="0"/>
              </a:rPr>
              <a:t>DNEVNA RUTINA V VRTCU</a:t>
            </a:r>
            <a:endParaRPr lang="sl-SI" dirty="0">
              <a:latin typeface="Bahnschrift Condensed" panose="020B0502040204020203" pitchFamily="34" charset="0"/>
            </a:endParaRPr>
          </a:p>
        </p:txBody>
      </p:sp>
      <p:sp>
        <p:nvSpPr>
          <p:cNvPr id="12" name="Označba mesta besedila 2">
            <a:extLst>
              <a:ext uri="{FF2B5EF4-FFF2-40B4-BE49-F238E27FC236}">
                <a16:creationId xmlns:a16="http://schemas.microsoft.com/office/drawing/2014/main" id="{4797A0AD-5495-420B-B29B-151FCE1F3160}"/>
              </a:ext>
            </a:extLst>
          </p:cNvPr>
          <p:cNvSpPr txBox="1">
            <a:spLocks/>
          </p:cNvSpPr>
          <p:nvPr/>
        </p:nvSpPr>
        <p:spPr>
          <a:xfrm>
            <a:off x="2603815" y="2038339"/>
            <a:ext cx="2367578" cy="6787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3200" dirty="0" smtClean="0">
                <a:latin typeface="Bahnschrift Condensed" panose="020B0502040204020203" pitchFamily="34" charset="0"/>
              </a:rPr>
              <a:t>Dopoldne</a:t>
            </a:r>
            <a:endParaRPr lang="pl-PL" sz="3200" dirty="0">
              <a:latin typeface="Bahnschrift Condensed" panose="020B0502040204020203" pitchFamily="34" charset="0"/>
            </a:endParaRPr>
          </a:p>
          <a:p>
            <a:endParaRPr lang="sl-SI" dirty="0">
              <a:latin typeface="Bahnschrift Condensed" panose="020B0502040204020203" pitchFamily="34" charset="0"/>
            </a:endParaRPr>
          </a:p>
        </p:txBody>
      </p:sp>
      <p:sp>
        <p:nvSpPr>
          <p:cNvPr id="13" name="Označba mesta besedila 2">
            <a:extLst>
              <a:ext uri="{FF2B5EF4-FFF2-40B4-BE49-F238E27FC236}">
                <a16:creationId xmlns:a16="http://schemas.microsoft.com/office/drawing/2014/main" id="{4797A0AD-5495-420B-B29B-151FCE1F3160}"/>
              </a:ext>
            </a:extLst>
          </p:cNvPr>
          <p:cNvSpPr txBox="1">
            <a:spLocks/>
          </p:cNvSpPr>
          <p:nvPr/>
        </p:nvSpPr>
        <p:spPr>
          <a:xfrm>
            <a:off x="7887891" y="2174535"/>
            <a:ext cx="2367578" cy="6787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3200" dirty="0" smtClean="0">
                <a:latin typeface="Bahnschrift Condensed" panose="020B0502040204020203" pitchFamily="34" charset="0"/>
              </a:rPr>
              <a:t>Popoldne</a:t>
            </a:r>
            <a:endParaRPr lang="pl-PL" sz="3200" dirty="0">
              <a:latin typeface="Bahnschrift Condensed" panose="020B0502040204020203" pitchFamily="34" charset="0"/>
            </a:endParaRPr>
          </a:p>
          <a:p>
            <a:endParaRPr lang="sl-SI" dirty="0">
              <a:latin typeface="Bahnschrift Condensed" panose="020B0502040204020203" pitchFamily="34" charset="0"/>
            </a:endParaRPr>
          </a:p>
        </p:txBody>
      </p:sp>
      <p:sp>
        <p:nvSpPr>
          <p:cNvPr id="14" name="Pravokotnik 13"/>
          <p:cNvSpPr/>
          <p:nvPr/>
        </p:nvSpPr>
        <p:spPr>
          <a:xfrm>
            <a:off x="6581981" y="2552378"/>
            <a:ext cx="40254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400" dirty="0" smtClean="0">
                <a:latin typeface="Bahnschrift Condensed" panose="020B0502040204020203" pitchFamily="34" charset="0"/>
              </a:rPr>
              <a:t>11.30 – 13.00: prihod v vrtec, igra</a:t>
            </a:r>
          </a:p>
          <a:p>
            <a:pPr algn="ctr"/>
            <a:r>
              <a:rPr lang="sl-SI" sz="2400" dirty="0" smtClean="0">
                <a:latin typeface="Bahnschrift Condensed" panose="020B0502040204020203" pitchFamily="34" charset="0"/>
              </a:rPr>
              <a:t>13.00: kosilo</a:t>
            </a:r>
          </a:p>
          <a:p>
            <a:pPr algn="ctr"/>
            <a:r>
              <a:rPr lang="sl-SI" sz="2400" dirty="0" smtClean="0">
                <a:latin typeface="Bahnschrift Condensed" panose="020B0502040204020203" pitchFamily="34" charset="0"/>
              </a:rPr>
              <a:t>13.30 – 16.00: počitek</a:t>
            </a:r>
          </a:p>
          <a:p>
            <a:pPr algn="ctr"/>
            <a:r>
              <a:rPr lang="sl-SI" sz="2400" dirty="0" smtClean="0">
                <a:latin typeface="Bahnschrift Condensed" panose="020B0502040204020203" pitchFamily="34" charset="0"/>
              </a:rPr>
              <a:t>16.00: malica</a:t>
            </a:r>
          </a:p>
          <a:p>
            <a:pPr algn="ctr"/>
            <a:r>
              <a:rPr lang="sl-SI" sz="2400" dirty="0" smtClean="0">
                <a:latin typeface="Bahnschrift Condensed" panose="020B0502040204020203" pitchFamily="34" charset="0"/>
              </a:rPr>
              <a:t>18.00: večerja</a:t>
            </a:r>
          </a:p>
          <a:p>
            <a:pPr algn="ctr"/>
            <a:r>
              <a:rPr lang="sl-SI" sz="2400" dirty="0" smtClean="0">
                <a:latin typeface="Bahnschrift Condensed" panose="020B0502040204020203" pitchFamily="34" charset="0"/>
              </a:rPr>
              <a:t>20.30: odhod domov</a:t>
            </a:r>
            <a:endParaRPr lang="sl-SI" sz="2400" dirty="0">
              <a:latin typeface="Bahnschrift Condensed" panose="020B0502040204020203" pitchFamily="34" charset="0"/>
            </a:endParaRPr>
          </a:p>
        </p:txBody>
      </p:sp>
      <p:sp>
        <p:nvSpPr>
          <p:cNvPr id="2" name="Pravokotnik 1"/>
          <p:cNvSpPr/>
          <p:nvPr/>
        </p:nvSpPr>
        <p:spPr>
          <a:xfrm>
            <a:off x="1314081" y="5734327"/>
            <a:ext cx="95638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l-SI" sz="2800" dirty="0" smtClean="0">
                <a:latin typeface="Bahnschrift Condensed" panose="020B0502040204020203" pitchFamily="34" charset="0"/>
              </a:rPr>
              <a:t>V vmesnem času v vrtcu poteka igra in dejavnosti </a:t>
            </a:r>
            <a:r>
              <a:rPr lang="sl-SI" sz="2800" dirty="0">
                <a:latin typeface="Bahnschrift Condensed" panose="020B0502040204020203" pitchFamily="34" charset="0"/>
              </a:rPr>
              <a:t>z različnih </a:t>
            </a:r>
            <a:r>
              <a:rPr lang="sl-SI" sz="2800" dirty="0" smtClean="0">
                <a:latin typeface="Bahnschrift Condensed" panose="020B0502040204020203" pitchFamily="34" charset="0"/>
              </a:rPr>
              <a:t>področij </a:t>
            </a:r>
            <a:r>
              <a:rPr lang="sl-SI" sz="2800" dirty="0" err="1" smtClean="0">
                <a:latin typeface="Bahnschrift Condensed" panose="020B0502040204020203" pitchFamily="34" charset="0"/>
              </a:rPr>
              <a:t>kurikula</a:t>
            </a:r>
            <a:r>
              <a:rPr lang="sl-SI" sz="2800" dirty="0" smtClean="0">
                <a:latin typeface="Bahnschrift Condensed" panose="020B0502040204020203" pitchFamily="34" charset="0"/>
              </a:rPr>
              <a:t>.</a:t>
            </a:r>
            <a:endParaRPr lang="sl-SI" sz="2800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40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ka 12">
            <a:extLst>
              <a:ext uri="{FF2B5EF4-FFF2-40B4-BE49-F238E27FC236}">
                <a16:creationId xmlns:a16="http://schemas.microsoft.com/office/drawing/2014/main" id="{D9301E6D-B253-469A-8C08-0AB332114B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Označba mesta besedila 4">
            <a:extLst>
              <a:ext uri="{FF2B5EF4-FFF2-40B4-BE49-F238E27FC236}">
                <a16:creationId xmlns:a16="http://schemas.microsoft.com/office/drawing/2014/main" id="{C5E96A41-7F8E-467D-A644-C7DE9C0FEE7B}"/>
              </a:ext>
            </a:extLst>
          </p:cNvPr>
          <p:cNvSpPr txBox="1">
            <a:spLocks/>
          </p:cNvSpPr>
          <p:nvPr/>
        </p:nvSpPr>
        <p:spPr>
          <a:xfrm>
            <a:off x="3964276" y="1044859"/>
            <a:ext cx="5632472" cy="1232096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4400" b="0" dirty="0" smtClean="0">
                <a:latin typeface="Bahnschrift Condensed" panose="020B0502040204020203" pitchFamily="34" charset="0"/>
              </a:rPr>
              <a:t>SPANJE V VRTCU</a:t>
            </a:r>
            <a:endParaRPr lang="pl-PL" sz="4400" b="0" dirty="0">
              <a:latin typeface="Bahnschrift Condensed" panose="020B0502040204020203" pitchFamily="34" charset="0"/>
            </a:endParaRPr>
          </a:p>
          <a:p>
            <a:endParaRPr lang="sl-SI" dirty="0">
              <a:latin typeface="Bahnschrift Condensed" panose="020B0502040204020203" pitchFamily="34" charset="0"/>
            </a:endParaRPr>
          </a:p>
        </p:txBody>
      </p:sp>
      <p:sp>
        <p:nvSpPr>
          <p:cNvPr id="8" name="Označba mesta vsebine 5">
            <a:extLst>
              <a:ext uri="{FF2B5EF4-FFF2-40B4-BE49-F238E27FC236}">
                <a16:creationId xmlns:a16="http://schemas.microsoft.com/office/drawing/2014/main" id="{72D3562A-B21E-4AD2-A4DE-773B9B1BD207}"/>
              </a:ext>
            </a:extLst>
          </p:cNvPr>
          <p:cNvSpPr txBox="1">
            <a:spLocks/>
          </p:cNvSpPr>
          <p:nvPr/>
        </p:nvSpPr>
        <p:spPr>
          <a:xfrm>
            <a:off x="2119979" y="2432659"/>
            <a:ext cx="9321067" cy="31296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sl-SI" dirty="0" smtClean="0">
                <a:latin typeface="Bahnschrift Condensed" panose="020B0502040204020203" pitchFamily="34" charset="0"/>
              </a:rPr>
              <a:t>Enoletni </a:t>
            </a:r>
            <a:r>
              <a:rPr lang="sl-SI" dirty="0">
                <a:latin typeface="Bahnschrift Condensed" panose="020B0502040204020203" pitchFamily="34" charset="0"/>
              </a:rPr>
              <a:t>otroci </a:t>
            </a:r>
            <a:r>
              <a:rPr lang="sl-SI" dirty="0" smtClean="0">
                <a:latin typeface="Bahnschrift Condensed" panose="020B0502040204020203" pitchFamily="34" charset="0"/>
              </a:rPr>
              <a:t>dopoldne - po malici, do kosila. </a:t>
            </a:r>
          </a:p>
          <a:p>
            <a:pPr>
              <a:lnSpc>
                <a:spcPct val="150000"/>
              </a:lnSpc>
            </a:pPr>
            <a:r>
              <a:rPr lang="sl-SI" dirty="0" smtClean="0">
                <a:latin typeface="Bahnschrift Condensed" panose="020B0502040204020203" pitchFamily="34" charset="0"/>
              </a:rPr>
              <a:t>Ostali </a:t>
            </a:r>
            <a:r>
              <a:rPr lang="sl-SI" dirty="0">
                <a:latin typeface="Bahnschrift Condensed" panose="020B0502040204020203" pitchFamily="34" charset="0"/>
              </a:rPr>
              <a:t>otroci po kosilu </a:t>
            </a:r>
            <a:r>
              <a:rPr lang="sl-SI" dirty="0" smtClean="0">
                <a:latin typeface="Bahnschrift Condensed" panose="020B0502040204020203" pitchFamily="34" charset="0"/>
              </a:rPr>
              <a:t>- </a:t>
            </a:r>
            <a:r>
              <a:rPr lang="sl-SI" dirty="0">
                <a:latin typeface="Bahnschrift Condensed" panose="020B0502040204020203" pitchFamily="34" charset="0"/>
              </a:rPr>
              <a:t>približno </a:t>
            </a:r>
            <a:r>
              <a:rPr lang="sl-SI" dirty="0" smtClean="0">
                <a:latin typeface="Bahnschrift Condensed" panose="020B0502040204020203" pitchFamily="34" charset="0"/>
              </a:rPr>
              <a:t>od </a:t>
            </a:r>
            <a:r>
              <a:rPr lang="sl-SI" dirty="0">
                <a:latin typeface="Bahnschrift Condensed" panose="020B0502040204020203" pitchFamily="34" charset="0"/>
              </a:rPr>
              <a:t>12.30 do 14.30. </a:t>
            </a:r>
          </a:p>
          <a:p>
            <a:pPr>
              <a:lnSpc>
                <a:spcPct val="150000"/>
              </a:lnSpc>
            </a:pPr>
            <a:r>
              <a:rPr lang="sl-SI" dirty="0">
                <a:latin typeface="Bahnschrift Condensed" panose="020B0502040204020203" pitchFamily="34" charset="0"/>
              </a:rPr>
              <a:t>P</a:t>
            </a:r>
            <a:r>
              <a:rPr lang="sl-SI" dirty="0" smtClean="0">
                <a:latin typeface="Bahnschrift Condensed" panose="020B0502040204020203" pitchFamily="34" charset="0"/>
              </a:rPr>
              <a:t>osteljice</a:t>
            </a:r>
            <a:r>
              <a:rPr lang="sl-SI" dirty="0">
                <a:latin typeface="Bahnschrift Condensed" panose="020B0502040204020203" pitchFamily="34" charset="0"/>
              </a:rPr>
              <a:t>, </a:t>
            </a:r>
            <a:r>
              <a:rPr lang="sl-SI" dirty="0" smtClean="0">
                <a:latin typeface="Bahnschrift Condensed" panose="020B0502040204020203" pitchFamily="34" charset="0"/>
              </a:rPr>
              <a:t>ležalniki, odejice</a:t>
            </a:r>
          </a:p>
          <a:p>
            <a:pPr>
              <a:lnSpc>
                <a:spcPct val="150000"/>
              </a:lnSpc>
            </a:pPr>
            <a:r>
              <a:rPr lang="sl-SI" dirty="0" smtClean="0">
                <a:latin typeface="Bahnschrift Condensed" panose="020B0502040204020203" pitchFamily="34" charset="0"/>
              </a:rPr>
              <a:t>Umirjanje</a:t>
            </a:r>
            <a:r>
              <a:rPr lang="sl-SI" dirty="0">
                <a:latin typeface="Bahnschrift Condensed" panose="020B0502040204020203" pitchFamily="34" charset="0"/>
              </a:rPr>
              <a:t>, božanje, </a:t>
            </a:r>
            <a:r>
              <a:rPr lang="sl-SI" dirty="0" smtClean="0">
                <a:latin typeface="Bahnschrift Condensed" panose="020B0502040204020203" pitchFamily="34" charset="0"/>
              </a:rPr>
              <a:t>glasba</a:t>
            </a:r>
            <a:r>
              <a:rPr lang="sl-SI" dirty="0">
                <a:latin typeface="Bahnschrift Condensed" panose="020B0502040204020203" pitchFamily="34" charset="0"/>
              </a:rPr>
              <a:t>, prisotnost </a:t>
            </a:r>
            <a:r>
              <a:rPr lang="sl-SI" dirty="0" smtClean="0">
                <a:latin typeface="Bahnschrift Condensed" panose="020B0502040204020203" pitchFamily="34" charset="0"/>
              </a:rPr>
              <a:t>vzgojiteljice </a:t>
            </a:r>
            <a:r>
              <a:rPr lang="sl-SI" dirty="0">
                <a:latin typeface="Bahnschrift Condensed" panose="020B0502040204020203" pitchFamily="34" charset="0"/>
              </a:rPr>
              <a:t>ves </a:t>
            </a:r>
            <a:r>
              <a:rPr lang="sl-SI" dirty="0" smtClean="0">
                <a:latin typeface="Bahnschrift Condensed" panose="020B0502040204020203" pitchFamily="34" charset="0"/>
              </a:rPr>
              <a:t>čas, </a:t>
            </a:r>
            <a:r>
              <a:rPr lang="sl-SI" dirty="0" err="1" smtClean="0">
                <a:latin typeface="Bahnschrift Condensed" panose="020B0502040204020203" pitchFamily="34" charset="0"/>
              </a:rPr>
              <a:t>ninice</a:t>
            </a:r>
            <a:r>
              <a:rPr lang="sl-SI" dirty="0">
                <a:latin typeface="Bahnschrift Condensed" panose="020B0502040204020203" pitchFamily="34" charset="0"/>
              </a:rPr>
              <a:t>, </a:t>
            </a:r>
            <a:r>
              <a:rPr lang="sl-SI" dirty="0" smtClean="0">
                <a:latin typeface="Bahnschrift Condensed" panose="020B0502040204020203" pitchFamily="34" charset="0"/>
              </a:rPr>
              <a:t>dude …</a:t>
            </a:r>
            <a:endParaRPr lang="sl-SI" dirty="0">
              <a:latin typeface="Bahnschrift Condensed" panose="020B0502040204020203" pitchFamily="34" charset="0"/>
            </a:endParaRPr>
          </a:p>
          <a:p>
            <a:endParaRPr lang="sl-SI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97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94E52329-655C-4BC5-8553-6CCF023477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7796A6C8-0D2F-4236-9CB8-F57E40D83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490" y="711967"/>
            <a:ext cx="9355372" cy="1325563"/>
          </a:xfrm>
        </p:spPr>
        <p:txBody>
          <a:bodyPr/>
          <a:lstStyle/>
          <a:p>
            <a:pPr algn="ctr"/>
            <a:r>
              <a:rPr lang="sl-SI" dirty="0" smtClean="0">
                <a:latin typeface="Bahnschrift Condensed" panose="020B0502040204020203" pitchFamily="34" charset="0"/>
              </a:rPr>
              <a:t>ZDRUŽEVANJE SKUPIN</a:t>
            </a:r>
            <a:endParaRPr lang="sl-SI" dirty="0">
              <a:latin typeface="Bahnschrift Condensed" panose="020B0502040204020203" pitchFamily="34" charset="0"/>
            </a:endParaRPr>
          </a:p>
        </p:txBody>
      </p:sp>
      <p:sp>
        <p:nvSpPr>
          <p:cNvPr id="4" name="Označba mesta vsebine 5">
            <a:extLst>
              <a:ext uri="{FF2B5EF4-FFF2-40B4-BE49-F238E27FC236}">
                <a16:creationId xmlns:a16="http://schemas.microsoft.com/office/drawing/2014/main" id="{72D3562A-B21E-4AD2-A4DE-773B9B1BD207}"/>
              </a:ext>
            </a:extLst>
          </p:cNvPr>
          <p:cNvSpPr txBox="1">
            <a:spLocks/>
          </p:cNvSpPr>
          <p:nvPr/>
        </p:nvSpPr>
        <p:spPr>
          <a:xfrm>
            <a:off x="534714" y="2382978"/>
            <a:ext cx="11657286" cy="44750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sl-SI" dirty="0" smtClean="0">
                <a:latin typeface="Bahnschrift Condensed" panose="020B0502040204020203" pitchFamily="34" charset="0"/>
              </a:rPr>
              <a:t>Po obdobju uvajanja se bodo otroci včasih </a:t>
            </a:r>
            <a:r>
              <a:rPr lang="sl-SI" dirty="0">
                <a:latin typeface="Bahnschrift Condensed" panose="020B0502040204020203" pitchFamily="34" charset="0"/>
              </a:rPr>
              <a:t>pri sprejemu ali </a:t>
            </a:r>
            <a:r>
              <a:rPr lang="sl-SI" dirty="0" smtClean="0">
                <a:latin typeface="Bahnschrift Condensed" panose="020B0502040204020203" pitchFamily="34" charset="0"/>
              </a:rPr>
              <a:t>oddajanju spoznavali z drugimi otroki in strokovnimi delavci (zjutraj </a:t>
            </a:r>
            <a:r>
              <a:rPr lang="sl-SI" dirty="0">
                <a:latin typeface="Bahnschrift Condensed" panose="020B0502040204020203" pitchFamily="34" charset="0"/>
              </a:rPr>
              <a:t>pred 7. uro in </a:t>
            </a:r>
            <a:r>
              <a:rPr lang="sl-SI" dirty="0" smtClean="0">
                <a:latin typeface="Bahnschrift Condensed" panose="020B0502040204020203" pitchFamily="34" charset="0"/>
              </a:rPr>
              <a:t>popoldne po </a:t>
            </a:r>
            <a:r>
              <a:rPr lang="sl-SI" dirty="0">
                <a:latin typeface="Bahnschrift Condensed" panose="020B0502040204020203" pitchFamily="34" charset="0"/>
              </a:rPr>
              <a:t>15. </a:t>
            </a:r>
            <a:r>
              <a:rPr lang="sl-SI" dirty="0" smtClean="0">
                <a:latin typeface="Bahnschrift Condensed" panose="020B0502040204020203" pitchFamily="34" charset="0"/>
              </a:rPr>
              <a:t>uri)</a:t>
            </a:r>
          </a:p>
          <a:p>
            <a:pPr>
              <a:lnSpc>
                <a:spcPct val="200000"/>
              </a:lnSpc>
            </a:pPr>
            <a:r>
              <a:rPr lang="sl-SI" dirty="0" smtClean="0">
                <a:latin typeface="Bahnschrift Condensed" panose="020B0502040204020203" pitchFamily="34" charset="0"/>
              </a:rPr>
              <a:t>V </a:t>
            </a:r>
            <a:r>
              <a:rPr lang="sl-SI" dirty="0">
                <a:latin typeface="Bahnschrift Condensed" panose="020B0502040204020203" pitchFamily="34" charset="0"/>
              </a:rPr>
              <a:t>času praznikov in počitnic združujemo otroke in enote - iz manjših enot se preselimo v </a:t>
            </a:r>
            <a:r>
              <a:rPr lang="sl-SI" dirty="0" smtClean="0">
                <a:latin typeface="Bahnschrift Condensed" panose="020B0502040204020203" pitchFamily="34" charset="0"/>
              </a:rPr>
              <a:t>večje</a:t>
            </a:r>
          </a:p>
          <a:p>
            <a:pPr>
              <a:lnSpc>
                <a:spcPct val="200000"/>
              </a:lnSpc>
            </a:pPr>
            <a:r>
              <a:rPr lang="sl-SI" dirty="0">
                <a:latin typeface="Bahnschrift Condensed" panose="020B0502040204020203" pitchFamily="34" charset="0"/>
              </a:rPr>
              <a:t>Konkretnejše informacije na roditeljskem </a:t>
            </a:r>
            <a:r>
              <a:rPr lang="sl-SI" dirty="0" smtClean="0">
                <a:latin typeface="Bahnschrift Condensed" panose="020B0502040204020203" pitchFamily="34" charset="0"/>
              </a:rPr>
              <a:t>sestanku </a:t>
            </a:r>
            <a:endParaRPr lang="sl-SI" dirty="0">
              <a:latin typeface="Bahnschrift Condensed" panose="020B0502040204020203" pitchFamily="34" charset="0"/>
            </a:endParaRPr>
          </a:p>
          <a:p>
            <a:pPr>
              <a:lnSpc>
                <a:spcPct val="150000"/>
              </a:lnSpc>
            </a:pPr>
            <a:endParaRPr lang="sl-SI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15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94E52329-655C-4BC5-8553-6CCF023477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7796A6C8-0D2F-4236-9CB8-F57E40D83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124" y="909828"/>
            <a:ext cx="10207752" cy="5038343"/>
          </a:xfrm>
        </p:spPr>
        <p:txBody>
          <a:bodyPr>
            <a:normAutofit/>
          </a:bodyPr>
          <a:lstStyle/>
          <a:p>
            <a:pPr algn="ctr"/>
            <a:r>
              <a:rPr lang="sl-SI" sz="5400" b="1" dirty="0" smtClean="0">
                <a:latin typeface="Bahnschrift Condensed" panose="020B0502040204020203" pitchFamily="34" charset="0"/>
              </a:rPr>
              <a:t>VPIS IN VKLJUČITEV OTROKA V VRTEC</a:t>
            </a:r>
            <a:r>
              <a:rPr lang="sl-SI" i="1" dirty="0" smtClean="0"/>
              <a:t/>
            </a:r>
            <a:br>
              <a:rPr lang="sl-SI" i="1" dirty="0" smtClean="0"/>
            </a:br>
            <a:r>
              <a:rPr lang="sl-SI" i="1" dirty="0"/>
              <a:t/>
            </a:r>
            <a:br>
              <a:rPr lang="sl-SI" i="1" dirty="0"/>
            </a:br>
            <a:r>
              <a:rPr lang="sl-SI" sz="3200" dirty="0">
                <a:latin typeface="Bahnschrift Condensed" panose="020B0502040204020203" pitchFamily="34" charset="0"/>
              </a:rPr>
              <a:t>N</a:t>
            </a:r>
            <a:r>
              <a:rPr lang="sl-SI" sz="3200" dirty="0" smtClean="0">
                <a:latin typeface="Bahnschrift Condensed" panose="020B0502040204020203" pitchFamily="34" charset="0"/>
              </a:rPr>
              <a:t>ina Hočevar</a:t>
            </a:r>
            <a:r>
              <a:rPr lang="sl-SI" sz="3200" dirty="0">
                <a:latin typeface="Bahnschrift Condensed" panose="020B0502040204020203" pitchFamily="34" charset="0"/>
              </a:rPr>
              <a:t/>
            </a:r>
            <a:br>
              <a:rPr lang="sl-SI" sz="3200" dirty="0">
                <a:latin typeface="Bahnschrift Condensed" panose="020B0502040204020203" pitchFamily="34" charset="0"/>
              </a:rPr>
            </a:br>
            <a:r>
              <a:rPr lang="sl-SI" sz="2400" dirty="0" smtClean="0">
                <a:latin typeface="Bahnschrift Condensed" panose="020B0502040204020203" pitchFamily="34" charset="0"/>
              </a:rPr>
              <a:t>Svetovalna delavka</a:t>
            </a:r>
            <a:endParaRPr lang="sl-SI" sz="2400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52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ka 12">
            <a:extLst>
              <a:ext uri="{FF2B5EF4-FFF2-40B4-BE49-F238E27FC236}">
                <a16:creationId xmlns:a16="http://schemas.microsoft.com/office/drawing/2014/main" id="{D9301E6D-B253-469A-8C08-0AB332114B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Označba mesta besedila 4">
            <a:extLst>
              <a:ext uri="{FF2B5EF4-FFF2-40B4-BE49-F238E27FC236}">
                <a16:creationId xmlns:a16="http://schemas.microsoft.com/office/drawing/2014/main" id="{C5E96A41-7F8E-467D-A644-C7DE9C0FEE7B}"/>
              </a:ext>
            </a:extLst>
          </p:cNvPr>
          <p:cNvSpPr txBox="1">
            <a:spLocks/>
          </p:cNvSpPr>
          <p:nvPr/>
        </p:nvSpPr>
        <p:spPr>
          <a:xfrm>
            <a:off x="2007477" y="1638421"/>
            <a:ext cx="9322676" cy="1232096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4400" b="0" dirty="0" smtClean="0">
                <a:latin typeface="Bahnschrift Condensed" panose="020B0502040204020203" pitchFamily="34" charset="0"/>
              </a:rPr>
              <a:t>IZKUŠNJA STARŠA Z UVAJANJEM OTROK V VRTEC</a:t>
            </a:r>
            <a:endParaRPr lang="sl-SI" dirty="0">
              <a:latin typeface="Bahnschrift Condensed" panose="020B0502040204020203" pitchFamily="34" charset="0"/>
            </a:endParaRPr>
          </a:p>
        </p:txBody>
      </p:sp>
      <p:sp>
        <p:nvSpPr>
          <p:cNvPr id="8" name="Označba mesta vsebine 5">
            <a:extLst>
              <a:ext uri="{FF2B5EF4-FFF2-40B4-BE49-F238E27FC236}">
                <a16:creationId xmlns:a16="http://schemas.microsoft.com/office/drawing/2014/main" id="{72D3562A-B21E-4AD2-A4DE-773B9B1BD207}"/>
              </a:ext>
            </a:extLst>
          </p:cNvPr>
          <p:cNvSpPr txBox="1">
            <a:spLocks/>
          </p:cNvSpPr>
          <p:nvPr/>
        </p:nvSpPr>
        <p:spPr>
          <a:xfrm>
            <a:off x="1409995" y="1641999"/>
            <a:ext cx="10741037" cy="3865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l-SI" dirty="0" smtClean="0">
              <a:latin typeface="Bahnschrift Condensed" panose="020B0502040204020203" pitchFamily="34" charset="0"/>
              <a:hlinkClick r:id="rId3"/>
            </a:endParaRP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C5E96A41-7F8E-467D-A644-C7DE9C0FEE7B}"/>
              </a:ext>
            </a:extLst>
          </p:cNvPr>
          <p:cNvSpPr txBox="1">
            <a:spLocks/>
          </p:cNvSpPr>
          <p:nvPr/>
        </p:nvSpPr>
        <p:spPr>
          <a:xfrm>
            <a:off x="2007477" y="3174123"/>
            <a:ext cx="9322676" cy="1522566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sz="2800" b="0" dirty="0" smtClean="0">
                <a:latin typeface="Bahnschrift Condensed" panose="020B0502040204020203" pitchFamily="34" charset="0"/>
              </a:rPr>
              <a:t>POSNETEK: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sz="2800" b="0" dirty="0" smtClean="0">
                <a:latin typeface="Bahnschrift Condensed" panose="020B0502040204020203" pitchFamily="34" charset="0"/>
                <a:hlinkClick r:id="rId4"/>
              </a:rPr>
              <a:t>https</a:t>
            </a:r>
            <a:r>
              <a:rPr lang="pl-PL" sz="2800" b="0" dirty="0">
                <a:latin typeface="Bahnschrift Condensed" panose="020B0502040204020203" pitchFamily="34" charset="0"/>
                <a:hlinkClick r:id="rId4"/>
              </a:rPr>
              <a:t>://</a:t>
            </a:r>
            <a:r>
              <a:rPr lang="pl-PL" sz="2800" b="0" dirty="0" smtClean="0">
                <a:latin typeface="Bahnschrift Condensed" panose="020B0502040204020203" pitchFamily="34" charset="0"/>
                <a:hlinkClick r:id="rId4"/>
              </a:rPr>
              <a:t>leeloop.ams3.digitaloceanspaces.com/ciciban/15718/KAJ-PRAVIJO-STAR%C5%A0I-UVAJANJE-V-VRTEC.mp4</a:t>
            </a:r>
            <a:endParaRPr lang="pl-PL" sz="2800" b="0" dirty="0" smtClean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83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>
            <a:extLst>
              <a:ext uri="{FF2B5EF4-FFF2-40B4-BE49-F238E27FC236}">
                <a16:creationId xmlns:a16="http://schemas.microsoft.com/office/drawing/2014/main" id="{90A22DFA-EB2C-4290-BE43-F8326D5B1A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1418896" y="2217684"/>
            <a:ext cx="413056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000" dirty="0">
                <a:latin typeface="Bahnschrift Condensed" panose="020B0502040204020203" pitchFamily="34" charset="0"/>
              </a:rPr>
              <a:t>Vse, kar moram vedeti o tem,</a:t>
            </a:r>
            <a:br>
              <a:rPr lang="sl-SI" sz="2000" dirty="0">
                <a:latin typeface="Bahnschrift Condensed" panose="020B0502040204020203" pitchFamily="34" charset="0"/>
              </a:rPr>
            </a:br>
            <a:r>
              <a:rPr lang="sl-SI" sz="2000" dirty="0">
                <a:latin typeface="Bahnschrift Condensed" panose="020B0502040204020203" pitchFamily="34" charset="0"/>
              </a:rPr>
              <a:t>kako je treba živeti,</a:t>
            </a:r>
            <a:br>
              <a:rPr lang="sl-SI" sz="2000" dirty="0">
                <a:latin typeface="Bahnschrift Condensed" panose="020B0502040204020203" pitchFamily="34" charset="0"/>
              </a:rPr>
            </a:br>
            <a:r>
              <a:rPr lang="sl-SI" sz="2000" dirty="0">
                <a:latin typeface="Bahnschrift Condensed" panose="020B0502040204020203" pitchFamily="34" charset="0"/>
              </a:rPr>
              <a:t>kaj je treba početi</a:t>
            </a:r>
            <a:br>
              <a:rPr lang="sl-SI" sz="2000" dirty="0">
                <a:latin typeface="Bahnschrift Condensed" panose="020B0502040204020203" pitchFamily="34" charset="0"/>
              </a:rPr>
            </a:br>
            <a:r>
              <a:rPr lang="sl-SI" sz="2000" dirty="0">
                <a:latin typeface="Bahnschrift Condensed" panose="020B0502040204020203" pitchFamily="34" charset="0"/>
              </a:rPr>
              <a:t>in kakšen moraš biti,</a:t>
            </a:r>
            <a:br>
              <a:rPr lang="sl-SI" sz="2000" dirty="0">
                <a:latin typeface="Bahnschrift Condensed" panose="020B0502040204020203" pitchFamily="34" charset="0"/>
              </a:rPr>
            </a:br>
            <a:r>
              <a:rPr lang="sl-SI" sz="2000" dirty="0">
                <a:latin typeface="Bahnschrift Condensed" panose="020B0502040204020203" pitchFamily="34" charset="0"/>
              </a:rPr>
              <a:t>sem se naučil že v vrtcu,</a:t>
            </a:r>
            <a:br>
              <a:rPr lang="sl-SI" sz="2000" dirty="0">
                <a:latin typeface="Bahnschrift Condensed" panose="020B0502040204020203" pitchFamily="34" charset="0"/>
              </a:rPr>
            </a:br>
            <a:r>
              <a:rPr lang="sl-SI" sz="2000" dirty="0">
                <a:latin typeface="Bahnschrift Condensed" panose="020B0502040204020203" pitchFamily="34" charset="0"/>
              </a:rPr>
              <a:t>modrost me ni čakala na vrhu šolanja,</a:t>
            </a:r>
            <a:br>
              <a:rPr lang="sl-SI" sz="2000" dirty="0">
                <a:latin typeface="Bahnschrift Condensed" panose="020B0502040204020203" pitchFamily="34" charset="0"/>
              </a:rPr>
            </a:br>
            <a:r>
              <a:rPr lang="sl-SI" sz="2000" dirty="0">
                <a:latin typeface="Bahnschrift Condensed" panose="020B0502040204020203" pitchFamily="34" charset="0"/>
              </a:rPr>
              <a:t>ampak v peskovniku na otroškem igrišču.</a:t>
            </a:r>
          </a:p>
        </p:txBody>
      </p:sp>
      <p:sp>
        <p:nvSpPr>
          <p:cNvPr id="6" name="Pravokotnik 5"/>
          <p:cNvSpPr/>
          <p:nvPr/>
        </p:nvSpPr>
        <p:spPr>
          <a:xfrm>
            <a:off x="6611007" y="2102069"/>
            <a:ext cx="402546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000" dirty="0">
                <a:latin typeface="Bahnschrift Condensed" panose="020B0502040204020203" pitchFamily="34" charset="0"/>
              </a:rPr>
              <a:t>Tam sem se naučil tole:</a:t>
            </a:r>
            <a:br>
              <a:rPr lang="sl-SI" sz="2000" dirty="0">
                <a:latin typeface="Bahnschrift Condensed" panose="020B0502040204020203" pitchFamily="34" charset="0"/>
              </a:rPr>
            </a:br>
            <a:r>
              <a:rPr lang="sl-SI" sz="2000" dirty="0">
                <a:latin typeface="Bahnschrift Condensed" panose="020B0502040204020203" pitchFamily="34" charset="0"/>
              </a:rPr>
              <a:t>vse deli z drugimi,</a:t>
            </a:r>
            <a:br>
              <a:rPr lang="sl-SI" sz="2000" dirty="0">
                <a:latin typeface="Bahnschrift Condensed" panose="020B0502040204020203" pitchFamily="34" charset="0"/>
              </a:rPr>
            </a:br>
            <a:r>
              <a:rPr lang="sl-SI" sz="2000" dirty="0">
                <a:latin typeface="Bahnschrift Condensed" panose="020B0502040204020203" pitchFamily="34" charset="0"/>
              </a:rPr>
              <a:t>igraj pošteno,</a:t>
            </a:r>
            <a:br>
              <a:rPr lang="sl-SI" sz="2000" dirty="0">
                <a:latin typeface="Bahnschrift Condensed" panose="020B0502040204020203" pitchFamily="34" charset="0"/>
              </a:rPr>
            </a:br>
            <a:r>
              <a:rPr lang="sl-SI" sz="2000" dirty="0">
                <a:latin typeface="Bahnschrift Condensed" panose="020B0502040204020203" pitchFamily="34" charset="0"/>
              </a:rPr>
              <a:t>ne tepi ljudi,</a:t>
            </a:r>
            <a:br>
              <a:rPr lang="sl-SI" sz="2000" dirty="0">
                <a:latin typeface="Bahnschrift Condensed" panose="020B0502040204020203" pitchFamily="34" charset="0"/>
              </a:rPr>
            </a:br>
            <a:r>
              <a:rPr lang="sl-SI" sz="2000" dirty="0">
                <a:latin typeface="Bahnschrift Condensed" panose="020B0502040204020203" pitchFamily="34" charset="0"/>
              </a:rPr>
              <a:t>vsako stvar vrni tja, kjer si jo našel,</a:t>
            </a:r>
            <a:br>
              <a:rPr lang="sl-SI" sz="2000" dirty="0">
                <a:latin typeface="Bahnschrift Condensed" panose="020B0502040204020203" pitchFamily="34" charset="0"/>
              </a:rPr>
            </a:br>
            <a:r>
              <a:rPr lang="sl-SI" sz="2000" dirty="0">
                <a:latin typeface="Bahnschrift Condensed" panose="020B0502040204020203" pitchFamily="34" charset="0"/>
              </a:rPr>
              <a:t>počisti za seboj,</a:t>
            </a:r>
            <a:br>
              <a:rPr lang="sl-SI" sz="2000" dirty="0">
                <a:latin typeface="Bahnschrift Condensed" panose="020B0502040204020203" pitchFamily="34" charset="0"/>
              </a:rPr>
            </a:br>
            <a:r>
              <a:rPr lang="sl-SI" sz="2000" dirty="0">
                <a:latin typeface="Bahnschrift Condensed" panose="020B0502040204020203" pitchFamily="34" charset="0"/>
              </a:rPr>
              <a:t>ne jemlji stvari, ki niso tvoje,</a:t>
            </a:r>
            <a:br>
              <a:rPr lang="sl-SI" sz="2000" dirty="0">
                <a:latin typeface="Bahnschrift Condensed" panose="020B0502040204020203" pitchFamily="34" charset="0"/>
              </a:rPr>
            </a:br>
            <a:r>
              <a:rPr lang="sl-SI" sz="2000" dirty="0">
                <a:latin typeface="Bahnschrift Condensed" panose="020B0502040204020203" pitchFamily="34" charset="0"/>
              </a:rPr>
              <a:t>opraviči se, če koga prizadeneš,</a:t>
            </a:r>
            <a:br>
              <a:rPr lang="sl-SI" sz="2000" dirty="0">
                <a:latin typeface="Bahnschrift Condensed" panose="020B0502040204020203" pitchFamily="34" charset="0"/>
              </a:rPr>
            </a:br>
            <a:r>
              <a:rPr lang="sl-SI" sz="2000" dirty="0">
                <a:latin typeface="Bahnschrift Condensed" panose="020B0502040204020203" pitchFamily="34" charset="0"/>
              </a:rPr>
              <a:t>preden začneš jesti si umij roke</a:t>
            </a:r>
            <a:r>
              <a:rPr lang="sl-SI" sz="2000" dirty="0" smtClean="0">
                <a:latin typeface="Bahnschrift Condensed" panose="020B0502040204020203" pitchFamily="34" charset="0"/>
              </a:rPr>
              <a:t>, ...</a:t>
            </a:r>
            <a:endParaRPr lang="sl-SI" sz="2000" dirty="0">
              <a:latin typeface="Bahnschrift Condensed" panose="020B0502040204020203" pitchFamily="34" charset="0"/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7962339" y="5199258"/>
            <a:ext cx="1322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sl-SI" dirty="0">
                <a:latin typeface="Bahnschrift Condensed" panose="020B0502040204020203" pitchFamily="34" charset="0"/>
              </a:rPr>
              <a:t>(</a:t>
            </a:r>
            <a:r>
              <a:rPr lang="sl-SI" dirty="0" err="1">
                <a:latin typeface="Bahnschrift Condensed" panose="020B0502040204020203" pitchFamily="34" charset="0"/>
              </a:rPr>
              <a:t>Masaru</a:t>
            </a:r>
            <a:r>
              <a:rPr lang="sl-SI" dirty="0">
                <a:latin typeface="Bahnschrift Condensed" panose="020B0502040204020203" pitchFamily="34" charset="0"/>
              </a:rPr>
              <a:t> </a:t>
            </a:r>
            <a:r>
              <a:rPr lang="sl-SI" dirty="0" err="1">
                <a:latin typeface="Bahnschrift Condensed" panose="020B0502040204020203" pitchFamily="34" charset="0"/>
              </a:rPr>
              <a:t>Ibuka</a:t>
            </a:r>
            <a:r>
              <a:rPr lang="sl-SI" dirty="0">
                <a:latin typeface="Bahnschrift Condensed" panose="020B0502040204020203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1745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ka 12">
            <a:extLst>
              <a:ext uri="{FF2B5EF4-FFF2-40B4-BE49-F238E27FC236}">
                <a16:creationId xmlns:a16="http://schemas.microsoft.com/office/drawing/2014/main" id="{D9301E6D-B253-469A-8C08-0AB332114B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Označba mesta besedila 4">
            <a:extLst>
              <a:ext uri="{FF2B5EF4-FFF2-40B4-BE49-F238E27FC236}">
                <a16:creationId xmlns:a16="http://schemas.microsoft.com/office/drawing/2014/main" id="{C5E96A41-7F8E-467D-A644-C7DE9C0FEE7B}"/>
              </a:ext>
            </a:extLst>
          </p:cNvPr>
          <p:cNvSpPr txBox="1">
            <a:spLocks/>
          </p:cNvSpPr>
          <p:nvPr/>
        </p:nvSpPr>
        <p:spPr>
          <a:xfrm>
            <a:off x="3596151" y="1524251"/>
            <a:ext cx="5402316" cy="1232096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4400" b="0" dirty="0" smtClean="0">
                <a:latin typeface="Bahnschrift Condensed" panose="020B0502040204020203" pitchFamily="34" charset="0"/>
              </a:rPr>
              <a:t>HVALA ZA VAŠO POZORNOST! </a:t>
            </a:r>
            <a:endParaRPr lang="sl-SI" dirty="0">
              <a:latin typeface="Bahnschrift Condensed" panose="020B0502040204020203" pitchFamily="34" charset="0"/>
            </a:endParaRPr>
          </a:p>
        </p:txBody>
      </p:sp>
      <p:sp>
        <p:nvSpPr>
          <p:cNvPr id="8" name="Označba mesta vsebine 5">
            <a:extLst>
              <a:ext uri="{FF2B5EF4-FFF2-40B4-BE49-F238E27FC236}">
                <a16:creationId xmlns:a16="http://schemas.microsoft.com/office/drawing/2014/main" id="{72D3562A-B21E-4AD2-A4DE-773B9B1BD207}"/>
              </a:ext>
            </a:extLst>
          </p:cNvPr>
          <p:cNvSpPr txBox="1">
            <a:spLocks/>
          </p:cNvSpPr>
          <p:nvPr/>
        </p:nvSpPr>
        <p:spPr>
          <a:xfrm>
            <a:off x="1409995" y="1641999"/>
            <a:ext cx="10741037" cy="3865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l-SI" dirty="0" smtClean="0">
              <a:latin typeface="Bahnschrift Condensed" panose="020B0502040204020203" pitchFamily="34" charset="0"/>
              <a:hlinkClick r:id="rId3"/>
            </a:endParaRP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C5E96A41-7F8E-467D-A644-C7DE9C0FEE7B}"/>
              </a:ext>
            </a:extLst>
          </p:cNvPr>
          <p:cNvSpPr txBox="1">
            <a:spLocks/>
          </p:cNvSpPr>
          <p:nvPr/>
        </p:nvSpPr>
        <p:spPr>
          <a:xfrm>
            <a:off x="2007477" y="3174123"/>
            <a:ext cx="9322676" cy="1522566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endParaRPr lang="pl-PL" sz="2800" b="0" dirty="0" smtClean="0">
              <a:latin typeface="Bahnschrift Condensed" panose="020B0502040204020203" pitchFamily="34" charset="0"/>
            </a:endParaRPr>
          </a:p>
        </p:txBody>
      </p:sp>
      <p:sp>
        <p:nvSpPr>
          <p:cNvPr id="6" name="Označba mesta besedila 4">
            <a:extLst>
              <a:ext uri="{FF2B5EF4-FFF2-40B4-BE49-F238E27FC236}">
                <a16:creationId xmlns:a16="http://schemas.microsoft.com/office/drawing/2014/main" id="{C5E96A41-7F8E-467D-A644-C7DE9C0FEE7B}"/>
              </a:ext>
            </a:extLst>
          </p:cNvPr>
          <p:cNvSpPr txBox="1">
            <a:spLocks/>
          </p:cNvSpPr>
          <p:nvPr/>
        </p:nvSpPr>
        <p:spPr>
          <a:xfrm>
            <a:off x="3394842" y="2558075"/>
            <a:ext cx="5402316" cy="1232096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l-SI" sz="5400" dirty="0" smtClean="0">
                <a:latin typeface="Bahnschrift Condensed" panose="020B0502040204020203" pitchFamily="34" charset="0"/>
                <a:sym typeface="Wingdings" panose="05000000000000000000" pitchFamily="2" charset="2"/>
              </a:rPr>
              <a:t></a:t>
            </a:r>
            <a:endParaRPr lang="sl-SI" sz="5400" dirty="0">
              <a:latin typeface="Bahnschrift Condensed" panose="020B0502040204020203" pitchFamily="34" charset="0"/>
            </a:endParaRP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2FA79F4A-3E72-4A9D-ABCF-5055C0E511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43"/>
          <a:stretch/>
        </p:blipFill>
        <p:spPr>
          <a:xfrm>
            <a:off x="416226" y="4664816"/>
            <a:ext cx="10450450" cy="263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79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ka 14">
            <a:extLst>
              <a:ext uri="{FF2B5EF4-FFF2-40B4-BE49-F238E27FC236}">
                <a16:creationId xmlns:a16="http://schemas.microsoft.com/office/drawing/2014/main" id="{3BDFC369-0377-49A1-B213-073A8C3F9A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3F3A0C34-AD68-4CA5-847C-80B913040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563" y="365125"/>
            <a:ext cx="7784328" cy="1325563"/>
          </a:xfrm>
        </p:spPr>
        <p:txBody>
          <a:bodyPr/>
          <a:lstStyle/>
          <a:p>
            <a:pPr algn="ctr"/>
            <a:r>
              <a:rPr lang="sl-SI" dirty="0" smtClean="0">
                <a:latin typeface="Bahnschrift Condensed" panose="020B0502040204020203" pitchFamily="34" charset="0"/>
              </a:rPr>
              <a:t>KLJUČNE INFORMACIJE</a:t>
            </a:r>
            <a:endParaRPr lang="sl-SI" dirty="0">
              <a:latin typeface="Bahnschrift Condensed" panose="020B0502040204020203" pitchFamily="34" charset="0"/>
            </a:endParaRPr>
          </a:p>
        </p:txBody>
      </p:sp>
      <p:sp>
        <p:nvSpPr>
          <p:cNvPr id="16" name="Označba mesta vsebine 12">
            <a:extLst>
              <a:ext uri="{FF2B5EF4-FFF2-40B4-BE49-F238E27FC236}">
                <a16:creationId xmlns:a16="http://schemas.microsoft.com/office/drawing/2014/main" id="{CD4A967A-205D-4FF9-AC56-CFDACDC31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2638" y="1446212"/>
            <a:ext cx="9329445" cy="4828463"/>
          </a:xfrm>
        </p:spPr>
        <p:txBody>
          <a:bodyPr>
            <a:normAutofit lnSpcReduction="10000"/>
          </a:bodyPr>
          <a:lstStyle/>
          <a:p>
            <a:pPr>
              <a:lnSpc>
                <a:spcPct val="200000"/>
              </a:lnSpc>
            </a:pPr>
            <a:r>
              <a:rPr lang="sl-SI" dirty="0" smtClean="0">
                <a:latin typeface="Bahnschrift Condensed" panose="020B0502040204020203" pitchFamily="34" charset="0"/>
              </a:rPr>
              <a:t>Pogodba o določitvi medsebojnih pravic in obveznosti staršev in vrtca</a:t>
            </a:r>
          </a:p>
          <a:p>
            <a:pPr>
              <a:lnSpc>
                <a:spcPct val="200000"/>
              </a:lnSpc>
            </a:pPr>
            <a:r>
              <a:rPr lang="sl-SI" dirty="0" smtClean="0">
                <a:latin typeface="Bahnschrift Condensed" panose="020B0502040204020203" pitchFamily="34" charset="0"/>
              </a:rPr>
              <a:t>Obvestilo za starše pred prihodom otroka v vrtec</a:t>
            </a:r>
          </a:p>
          <a:p>
            <a:pPr>
              <a:lnSpc>
                <a:spcPct val="200000"/>
              </a:lnSpc>
            </a:pPr>
            <a:r>
              <a:rPr lang="sl-SI" dirty="0" smtClean="0">
                <a:latin typeface="Bahnschrift Condensed" panose="020B0502040204020203" pitchFamily="34" charset="0"/>
              </a:rPr>
              <a:t>Spletna </a:t>
            </a:r>
            <a:r>
              <a:rPr lang="sl-SI" dirty="0">
                <a:latin typeface="Bahnschrift Condensed" panose="020B0502040204020203" pitchFamily="34" charset="0"/>
              </a:rPr>
              <a:t>stran vrtca: </a:t>
            </a:r>
            <a:r>
              <a:rPr lang="sl-SI" dirty="0">
                <a:latin typeface="Bahnschrift Condensed" panose="020B0502040204020203" pitchFamily="34" charset="0"/>
                <a:hlinkClick r:id="rId3"/>
              </a:rPr>
              <a:t>https://</a:t>
            </a:r>
            <a:r>
              <a:rPr lang="sl-SI" dirty="0" smtClean="0">
                <a:latin typeface="Bahnschrift Condensed" panose="020B0502040204020203" pitchFamily="34" charset="0"/>
                <a:hlinkClick r:id="rId3"/>
              </a:rPr>
              <a:t>www.ciciban-nm.si/sl</a:t>
            </a:r>
            <a:endParaRPr lang="sl-SI" dirty="0" smtClean="0">
              <a:latin typeface="Bahnschrift Condensed" panose="020B0502040204020203" pitchFamily="34" charset="0"/>
            </a:endParaRPr>
          </a:p>
          <a:p>
            <a:pPr>
              <a:lnSpc>
                <a:spcPct val="200000"/>
              </a:lnSpc>
            </a:pPr>
            <a:r>
              <a:rPr lang="sl-SI" dirty="0" smtClean="0">
                <a:latin typeface="Bahnschrift Condensed" panose="020B0502040204020203" pitchFamily="34" charset="0"/>
              </a:rPr>
              <a:t>Publikacija, kontakti, obrazci, posnetki …</a:t>
            </a:r>
          </a:p>
          <a:p>
            <a:pPr>
              <a:lnSpc>
                <a:spcPct val="200000"/>
              </a:lnSpc>
            </a:pPr>
            <a:r>
              <a:rPr lang="sl-SI" dirty="0" smtClean="0">
                <a:latin typeface="Bahnschrift Condensed" panose="020B0502040204020203" pitchFamily="34" charset="0"/>
              </a:rPr>
              <a:t>Uprava – svetovalna služba, računovodstvo</a:t>
            </a:r>
          </a:p>
        </p:txBody>
      </p:sp>
    </p:spTree>
    <p:extLst>
      <p:ext uri="{BB962C8B-B14F-4D97-AF65-F5344CB8AC3E}">
        <p14:creationId xmlns:p14="http://schemas.microsoft.com/office/powerpoint/2010/main" val="399510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ka 14">
            <a:extLst>
              <a:ext uri="{FF2B5EF4-FFF2-40B4-BE49-F238E27FC236}">
                <a16:creationId xmlns:a16="http://schemas.microsoft.com/office/drawing/2014/main" id="{3BDFC369-0377-49A1-B213-073A8C3F9A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3F3A0C34-AD68-4CA5-847C-80B913040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369" y="150778"/>
            <a:ext cx="7784328" cy="954964"/>
          </a:xfrm>
        </p:spPr>
        <p:txBody>
          <a:bodyPr/>
          <a:lstStyle/>
          <a:p>
            <a:pPr algn="ctr"/>
            <a:r>
              <a:rPr lang="sl-SI" dirty="0">
                <a:latin typeface="Bahnschrift Condensed" panose="020B0502040204020203" pitchFamily="34" charset="0"/>
              </a:rPr>
              <a:t>ZDRAVNIŠKI </a:t>
            </a:r>
            <a:r>
              <a:rPr lang="sl-SI" dirty="0" smtClean="0">
                <a:latin typeface="Bahnschrift Condensed" panose="020B0502040204020203" pitchFamily="34" charset="0"/>
              </a:rPr>
              <a:t>PREGLED</a:t>
            </a:r>
            <a:endParaRPr lang="sl-SI" dirty="0">
              <a:latin typeface="Bahnschrift Condensed" panose="020B0502040204020203" pitchFamily="34" charset="0"/>
            </a:endParaRPr>
          </a:p>
        </p:txBody>
      </p:sp>
      <p:sp>
        <p:nvSpPr>
          <p:cNvPr id="7" name="Označba mesta vsebine 12">
            <a:extLst>
              <a:ext uri="{FF2B5EF4-FFF2-40B4-BE49-F238E27FC236}">
                <a16:creationId xmlns:a16="http://schemas.microsoft.com/office/drawing/2014/main" id="{CD4A967A-205D-4FF9-AC56-CFDACDC3115C}"/>
              </a:ext>
            </a:extLst>
          </p:cNvPr>
          <p:cNvSpPr txBox="1">
            <a:spLocks/>
          </p:cNvSpPr>
          <p:nvPr/>
        </p:nvSpPr>
        <p:spPr>
          <a:xfrm>
            <a:off x="119253" y="2079571"/>
            <a:ext cx="4274071" cy="36065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sl-SI" dirty="0" smtClean="0">
                <a:latin typeface="Bahnschrift Condensed" panose="020B0502040204020203" pitchFamily="34" charset="0"/>
              </a:rPr>
              <a:t>Pogoj = osnovno cepljenje </a:t>
            </a:r>
          </a:p>
          <a:p>
            <a:pPr>
              <a:lnSpc>
                <a:spcPct val="100000"/>
              </a:lnSpc>
            </a:pPr>
            <a:endParaRPr lang="sl-SI" dirty="0">
              <a:latin typeface="Bahnschrift Condensed" panose="020B0502040204020203" pitchFamily="34" charset="0"/>
            </a:endParaRPr>
          </a:p>
          <a:p>
            <a:pPr>
              <a:lnSpc>
                <a:spcPct val="100000"/>
              </a:lnSpc>
            </a:pPr>
            <a:r>
              <a:rPr lang="sl-SI" dirty="0" smtClean="0">
                <a:latin typeface="Bahnschrift Condensed" panose="020B0502040204020203" pitchFamily="34" charset="0"/>
              </a:rPr>
              <a:t>Potrdilo oddate vzgojiteljici prvi dan uvajanja</a:t>
            </a:r>
          </a:p>
          <a:p>
            <a:pPr>
              <a:lnSpc>
                <a:spcPct val="100000"/>
              </a:lnSpc>
            </a:pPr>
            <a:endParaRPr lang="sl-SI" dirty="0" smtClean="0">
              <a:latin typeface="Bahnschrift Condensed" panose="020B0502040204020203" pitchFamily="34" charset="0"/>
            </a:endParaRPr>
          </a:p>
          <a:p>
            <a:pPr>
              <a:lnSpc>
                <a:spcPct val="100000"/>
              </a:lnSpc>
            </a:pPr>
            <a:r>
              <a:rPr lang="sl-SI" dirty="0" smtClean="0">
                <a:latin typeface="Bahnschrift Condensed" panose="020B0502040204020203" pitchFamily="34" charset="0"/>
              </a:rPr>
              <a:t>Zdravstvene posebnosti – OPZHR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5638" y="927694"/>
            <a:ext cx="4407790" cy="587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31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ka 14">
            <a:extLst>
              <a:ext uri="{FF2B5EF4-FFF2-40B4-BE49-F238E27FC236}">
                <a16:creationId xmlns:a16="http://schemas.microsoft.com/office/drawing/2014/main" id="{3BDFC369-0377-49A1-B213-073A8C3F9A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3F3A0C34-AD68-4CA5-847C-80B913040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3002" y="76641"/>
            <a:ext cx="7784328" cy="1325563"/>
          </a:xfrm>
        </p:spPr>
        <p:txBody>
          <a:bodyPr/>
          <a:lstStyle/>
          <a:p>
            <a:pPr algn="ctr"/>
            <a:r>
              <a:rPr lang="sl-SI" dirty="0" smtClean="0">
                <a:latin typeface="Bahnschrift Condensed" panose="020B0502040204020203" pitchFamily="34" charset="0"/>
              </a:rPr>
              <a:t>PLAČILO VRTCA - RAČUNOVODSTVO</a:t>
            </a:r>
            <a:endParaRPr lang="sl-SI" dirty="0">
              <a:latin typeface="Bahnschrift Condensed" panose="020B0502040204020203" pitchFamily="34" charset="0"/>
            </a:endParaRPr>
          </a:p>
        </p:txBody>
      </p:sp>
      <p:sp>
        <p:nvSpPr>
          <p:cNvPr id="16" name="Označba mesta vsebine 12">
            <a:extLst>
              <a:ext uri="{FF2B5EF4-FFF2-40B4-BE49-F238E27FC236}">
                <a16:creationId xmlns:a16="http://schemas.microsoft.com/office/drawing/2014/main" id="{CD4A967A-205D-4FF9-AC56-CFDACDC31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3000" y="1288412"/>
            <a:ext cx="7649308" cy="1149408"/>
          </a:xfrm>
        </p:spPr>
        <p:txBody>
          <a:bodyPr>
            <a:normAutofit/>
          </a:bodyPr>
          <a:lstStyle/>
          <a:p>
            <a:pPr algn="ctr"/>
            <a:r>
              <a:rPr lang="sl-SI" dirty="0" smtClean="0">
                <a:latin typeface="Bahnschrift Condensed" panose="020B0502040204020203" pitchFamily="34" charset="0"/>
              </a:rPr>
              <a:t>Vloga za znižano plačilo vrtca – CSD, začetek avgusta</a:t>
            </a:r>
          </a:p>
          <a:p>
            <a:pPr algn="ctr"/>
            <a:r>
              <a:rPr lang="sl-SI" dirty="0" smtClean="0">
                <a:latin typeface="Bahnschrift Condensed" panose="020B0502040204020203" pitchFamily="34" charset="0"/>
              </a:rPr>
              <a:t>Stanovanjski kredit – dokumentacija do 31. 8.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7" t="19999" r="15338" b="36630"/>
          <a:stretch/>
        </p:blipFill>
        <p:spPr>
          <a:xfrm>
            <a:off x="2553000" y="2522587"/>
            <a:ext cx="7409793" cy="2974428"/>
          </a:xfrm>
          <a:prstGeom prst="rect">
            <a:avLst/>
          </a:prstGeom>
        </p:spPr>
      </p:pic>
      <p:sp>
        <p:nvSpPr>
          <p:cNvPr id="6" name="Označba mesta vsebine 12">
            <a:extLst>
              <a:ext uri="{FF2B5EF4-FFF2-40B4-BE49-F238E27FC236}">
                <a16:creationId xmlns:a16="http://schemas.microsoft.com/office/drawing/2014/main" id="{CD4A967A-205D-4FF9-AC56-CFDACDC3115C}"/>
              </a:ext>
            </a:extLst>
          </p:cNvPr>
          <p:cNvSpPr txBox="1">
            <a:spLocks/>
          </p:cNvSpPr>
          <p:nvPr/>
        </p:nvSpPr>
        <p:spPr>
          <a:xfrm>
            <a:off x="1698124" y="5581782"/>
            <a:ext cx="9119543" cy="8610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l-SI" sz="1800" dirty="0">
                <a:latin typeface="Bahnschrift Condensed" panose="020B0502040204020203" pitchFamily="34" charset="0"/>
                <a:hlinkClick r:id="rId4"/>
              </a:rPr>
              <a:t>https://leeloop.ams3.digitaloceanspaces.com/ciciban/19511/CENIK-PROGRAMOV-1-4-2021-%</a:t>
            </a:r>
            <a:r>
              <a:rPr lang="sl-SI" sz="1800" dirty="0" smtClean="0">
                <a:latin typeface="Bahnschrift Condensed" panose="020B0502040204020203" pitchFamily="34" charset="0"/>
                <a:hlinkClick r:id="rId4"/>
              </a:rPr>
              <a:t>281.9.2021%29.pdf</a:t>
            </a:r>
            <a:endParaRPr lang="sl-SI" sz="1800" dirty="0" smtClean="0">
              <a:latin typeface="Bahnschrift Condensed" panose="020B0502040204020203" pitchFamily="34" charset="0"/>
            </a:endParaRPr>
          </a:p>
          <a:p>
            <a:pPr algn="ctr"/>
            <a:endParaRPr lang="sl-SI" sz="1800" dirty="0" smtClean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89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ka 14">
            <a:extLst>
              <a:ext uri="{FF2B5EF4-FFF2-40B4-BE49-F238E27FC236}">
                <a16:creationId xmlns:a16="http://schemas.microsoft.com/office/drawing/2014/main" id="{3BDFC369-0377-49A1-B213-073A8C3F9A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3F3A0C34-AD68-4CA5-847C-80B913040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4476" y="903570"/>
            <a:ext cx="7784328" cy="1325563"/>
          </a:xfrm>
        </p:spPr>
        <p:txBody>
          <a:bodyPr/>
          <a:lstStyle/>
          <a:p>
            <a:pPr algn="ctr"/>
            <a:r>
              <a:rPr lang="sl-SI" dirty="0" smtClean="0">
                <a:latin typeface="Bahnschrift Condensed" panose="020B0502040204020203" pitchFamily="34" charset="0"/>
              </a:rPr>
              <a:t>SVETOVALNA SLUŽBA</a:t>
            </a:r>
            <a:endParaRPr lang="sl-SI" dirty="0">
              <a:latin typeface="Bahnschrift Condensed" panose="020B0502040204020203" pitchFamily="34" charset="0"/>
            </a:endParaRPr>
          </a:p>
        </p:txBody>
      </p:sp>
      <p:sp>
        <p:nvSpPr>
          <p:cNvPr id="16" name="Označba mesta vsebine 12">
            <a:extLst>
              <a:ext uri="{FF2B5EF4-FFF2-40B4-BE49-F238E27FC236}">
                <a16:creationId xmlns:a16="http://schemas.microsoft.com/office/drawing/2014/main" id="{CD4A967A-205D-4FF9-AC56-CFDACDC31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6265" y="2449005"/>
            <a:ext cx="10033638" cy="3778411"/>
          </a:xfrm>
        </p:spPr>
        <p:txBody>
          <a:bodyPr>
            <a:normAutofit/>
          </a:bodyPr>
          <a:lstStyle/>
          <a:p>
            <a:pPr algn="ctr">
              <a:lnSpc>
                <a:spcPct val="200000"/>
              </a:lnSpc>
            </a:pPr>
            <a:r>
              <a:rPr lang="sl-SI" dirty="0" smtClean="0">
                <a:latin typeface="Bahnschrift Condensed" panose="020B0502040204020203" pitchFamily="34" charset="0"/>
              </a:rPr>
              <a:t>Razvojne, vzgojne, družinske posebnosti, dileme, vprašanja, težave</a:t>
            </a:r>
          </a:p>
          <a:p>
            <a:pPr algn="ctr">
              <a:lnSpc>
                <a:spcPct val="200000"/>
              </a:lnSpc>
            </a:pPr>
            <a:r>
              <a:rPr lang="sl-SI" dirty="0" smtClean="0">
                <a:latin typeface="Bahnschrift Condensed" panose="020B0502040204020203" pitchFamily="34" charset="0"/>
              </a:rPr>
              <a:t>Nina Hočevar, socialna pedagoginja</a:t>
            </a:r>
          </a:p>
          <a:p>
            <a:pPr algn="ctr">
              <a:lnSpc>
                <a:spcPct val="100000"/>
              </a:lnSpc>
            </a:pPr>
            <a:r>
              <a:rPr lang="sl-SI" dirty="0" smtClean="0">
                <a:latin typeface="Bahnschrift Condensed" panose="020B0502040204020203" pitchFamily="34" charset="0"/>
              </a:rPr>
              <a:t>Mojca Pezdirc, pedagoginja</a:t>
            </a:r>
          </a:p>
        </p:txBody>
      </p:sp>
    </p:spTree>
    <p:extLst>
      <p:ext uri="{BB962C8B-B14F-4D97-AF65-F5344CB8AC3E}">
        <p14:creationId xmlns:p14="http://schemas.microsoft.com/office/powerpoint/2010/main" val="149823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ka 14">
            <a:extLst>
              <a:ext uri="{FF2B5EF4-FFF2-40B4-BE49-F238E27FC236}">
                <a16:creationId xmlns:a16="http://schemas.microsoft.com/office/drawing/2014/main" id="{3BDFC369-0377-49A1-B213-073A8C3F9A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3F3A0C34-AD68-4CA5-847C-80B913040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4627" y="1032195"/>
            <a:ext cx="8725506" cy="1325563"/>
          </a:xfrm>
        </p:spPr>
        <p:txBody>
          <a:bodyPr/>
          <a:lstStyle/>
          <a:p>
            <a:pPr algn="ctr"/>
            <a:r>
              <a:rPr lang="sl-SI" dirty="0" smtClean="0">
                <a:latin typeface="Bahnschrift Condensed" panose="020B0502040204020203" pitchFamily="34" charset="0"/>
              </a:rPr>
              <a:t>OBLIKE SODELOVANJA S STROKOVNIMI DELAVCI</a:t>
            </a:r>
            <a:endParaRPr lang="sl-SI" dirty="0">
              <a:latin typeface="Bahnschrift Condensed" panose="020B0502040204020203" pitchFamily="34" charset="0"/>
            </a:endParaRPr>
          </a:p>
        </p:txBody>
      </p:sp>
      <p:sp>
        <p:nvSpPr>
          <p:cNvPr id="16" name="Označba mesta vsebine 12">
            <a:extLst>
              <a:ext uri="{FF2B5EF4-FFF2-40B4-BE49-F238E27FC236}">
                <a16:creationId xmlns:a16="http://schemas.microsoft.com/office/drawing/2014/main" id="{CD4A967A-205D-4FF9-AC56-CFDACDC31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4271" y="2387283"/>
            <a:ext cx="10033638" cy="3778411"/>
          </a:xfrm>
        </p:spPr>
        <p:txBody>
          <a:bodyPr>
            <a:normAutofit/>
          </a:bodyPr>
          <a:lstStyle/>
          <a:p>
            <a:pPr algn="ctr">
              <a:lnSpc>
                <a:spcPct val="200000"/>
              </a:lnSpc>
            </a:pPr>
            <a:r>
              <a:rPr lang="sl-SI" dirty="0" smtClean="0">
                <a:latin typeface="Bahnschrift Condensed" panose="020B0502040204020203" pitchFamily="34" charset="0"/>
              </a:rPr>
              <a:t>Roditeljski sestanki (1. RS bo konec avgusta)</a:t>
            </a:r>
          </a:p>
          <a:p>
            <a:pPr algn="ctr">
              <a:lnSpc>
                <a:spcPct val="200000"/>
              </a:lnSpc>
            </a:pPr>
            <a:r>
              <a:rPr lang="sl-SI" dirty="0" smtClean="0">
                <a:latin typeface="Bahnschrift Condensed" panose="020B0502040204020203" pitchFamily="34" charset="0"/>
              </a:rPr>
              <a:t>Pogovorne ure</a:t>
            </a:r>
          </a:p>
          <a:p>
            <a:pPr algn="ctr">
              <a:lnSpc>
                <a:spcPct val="200000"/>
              </a:lnSpc>
            </a:pPr>
            <a:r>
              <a:rPr lang="sl-SI" dirty="0" smtClean="0">
                <a:latin typeface="Bahnschrift Condensed" panose="020B0502040204020203" pitchFamily="34" charset="0"/>
              </a:rPr>
              <a:t>Dnevna kratka izmenjava informacij ob predaji otroka</a:t>
            </a:r>
          </a:p>
        </p:txBody>
      </p:sp>
    </p:spTree>
    <p:extLst>
      <p:ext uri="{BB962C8B-B14F-4D97-AF65-F5344CB8AC3E}">
        <p14:creationId xmlns:p14="http://schemas.microsoft.com/office/powerpoint/2010/main" val="280380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ka 14">
            <a:extLst>
              <a:ext uri="{FF2B5EF4-FFF2-40B4-BE49-F238E27FC236}">
                <a16:creationId xmlns:a16="http://schemas.microsoft.com/office/drawing/2014/main" id="{3BDFC369-0377-49A1-B213-073A8C3F9A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3F3A0C34-AD68-4CA5-847C-80B913040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3247" y="365125"/>
            <a:ext cx="8725506" cy="1325563"/>
          </a:xfrm>
        </p:spPr>
        <p:txBody>
          <a:bodyPr/>
          <a:lstStyle/>
          <a:p>
            <a:pPr algn="ctr"/>
            <a:r>
              <a:rPr lang="sl-SI" dirty="0" smtClean="0">
                <a:latin typeface="Bahnschrift Condensed" panose="020B0502040204020203" pitchFamily="34" charset="0"/>
              </a:rPr>
              <a:t>VPRAŠANJA, DILEME, TEŽAVE</a:t>
            </a:r>
            <a:endParaRPr lang="sl-SI" dirty="0">
              <a:latin typeface="Bahnschrift Condensed" panose="020B0502040204020203" pitchFamily="34" charset="0"/>
            </a:endParaRPr>
          </a:p>
        </p:txBody>
      </p:sp>
      <p:sp>
        <p:nvSpPr>
          <p:cNvPr id="16" name="Označba mesta vsebine 12">
            <a:extLst>
              <a:ext uri="{FF2B5EF4-FFF2-40B4-BE49-F238E27FC236}">
                <a16:creationId xmlns:a16="http://schemas.microsoft.com/office/drawing/2014/main" id="{CD4A967A-205D-4FF9-AC56-CFDACDC31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0891" y="1887648"/>
            <a:ext cx="2234962" cy="3778411"/>
          </a:xfrm>
        </p:spPr>
        <p:txBody>
          <a:bodyPr>
            <a:normAutofit lnSpcReduction="10000"/>
          </a:bodyPr>
          <a:lstStyle/>
          <a:p>
            <a:pPr>
              <a:lnSpc>
                <a:spcPct val="200000"/>
              </a:lnSpc>
            </a:pPr>
            <a:r>
              <a:rPr lang="sl-SI" dirty="0" smtClean="0">
                <a:latin typeface="Bahnschrift Condensed" panose="020B0502040204020203" pitchFamily="34" charset="0"/>
              </a:rPr>
              <a:t>Zaupanje</a:t>
            </a:r>
          </a:p>
          <a:p>
            <a:pPr>
              <a:lnSpc>
                <a:spcPct val="200000"/>
              </a:lnSpc>
            </a:pPr>
            <a:r>
              <a:rPr lang="sl-SI" dirty="0" smtClean="0">
                <a:latin typeface="Bahnschrift Condensed" panose="020B0502040204020203" pitchFamily="34" charset="0"/>
              </a:rPr>
              <a:t>Odkritost</a:t>
            </a:r>
          </a:p>
          <a:p>
            <a:pPr>
              <a:lnSpc>
                <a:spcPct val="200000"/>
              </a:lnSpc>
            </a:pPr>
            <a:r>
              <a:rPr lang="sl-SI" dirty="0" smtClean="0">
                <a:latin typeface="Bahnschrift Condensed" panose="020B0502040204020203" pitchFamily="34" charset="0"/>
              </a:rPr>
              <a:t>Komunikacija</a:t>
            </a:r>
          </a:p>
          <a:p>
            <a:pPr>
              <a:lnSpc>
                <a:spcPct val="200000"/>
              </a:lnSpc>
            </a:pPr>
            <a:r>
              <a:rPr lang="sl-SI" dirty="0" smtClean="0">
                <a:latin typeface="Bahnschrift Condensed" panose="020B0502040204020203" pitchFamily="34" charset="0"/>
              </a:rPr>
              <a:t>Sodelovanje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" r="121"/>
          <a:stretch>
            <a:fillRect/>
          </a:stretch>
        </p:blipFill>
        <p:spPr bwMode="auto">
          <a:xfrm>
            <a:off x="5479612" y="1606605"/>
            <a:ext cx="3843422" cy="4957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713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rtec Ciciban Novo mesto">
  <a:themeElements>
    <a:clrScheme name="Po meri 1">
      <a:dk1>
        <a:sysClr val="windowText" lastClr="000000"/>
      </a:dk1>
      <a:lt1>
        <a:sysClr val="window" lastClr="FFFFFF"/>
      </a:lt1>
      <a:dk2>
        <a:srgbClr val="FFFFFF"/>
      </a:dk2>
      <a:lt2>
        <a:srgbClr val="E7E6E6"/>
      </a:lt2>
      <a:accent1>
        <a:srgbClr val="70B227"/>
      </a:accent1>
      <a:accent2>
        <a:srgbClr val="FF0000"/>
      </a:accent2>
      <a:accent3>
        <a:srgbClr val="70B227"/>
      </a:accent3>
      <a:accent4>
        <a:srgbClr val="70B227"/>
      </a:accent4>
      <a:accent5>
        <a:srgbClr val="70B227"/>
      </a:accent5>
      <a:accent6>
        <a:srgbClr val="70B227"/>
      </a:accent6>
      <a:hlink>
        <a:srgbClr val="70B227"/>
      </a:hlink>
      <a:folHlink>
        <a:srgbClr val="70B227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D7475B1EC6A5249837CCCA73D48C8C4" ma:contentTypeVersion="9" ma:contentTypeDescription="Ustvari nov dokument." ma:contentTypeScope="" ma:versionID="34a73f83208378c153b332997be4bb74">
  <xsd:schema xmlns:xsd="http://www.w3.org/2001/XMLSchema" xmlns:xs="http://www.w3.org/2001/XMLSchema" xmlns:p="http://schemas.microsoft.com/office/2006/metadata/properties" xmlns:ns3="a873b901-d806-476b-ba78-bf06927582a9" targetNamespace="http://schemas.microsoft.com/office/2006/metadata/properties" ma:root="true" ma:fieldsID="273b6a41cfd96260bdf78bda3266d27c" ns3:_="">
    <xsd:import namespace="a873b901-d806-476b-ba78-bf06927582a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LengthInSecond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73b901-d806-476b-ba78-bf06927582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AA96541-913D-4EC3-A4E2-0BEA236CFF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8D5F973-5FAF-4811-83F9-E419365F511D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a873b901-d806-476b-ba78-bf06927582a9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619D526-B604-4312-ACA4-8B18A86B82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73b901-d806-476b-ba78-bf06927582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1021</TotalTime>
  <Words>1282</Words>
  <Application>Microsoft Office PowerPoint</Application>
  <PresentationFormat>Širokozaslonsko</PresentationFormat>
  <Paragraphs>173</Paragraphs>
  <Slides>32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32</vt:i4>
      </vt:variant>
    </vt:vector>
  </HeadingPairs>
  <TitlesOfParts>
    <vt:vector size="39" baseType="lpstr">
      <vt:lpstr>Arial</vt:lpstr>
      <vt:lpstr>Bahnschrift</vt:lpstr>
      <vt:lpstr>Bahnschrift Condensed</vt:lpstr>
      <vt:lpstr>Calibri</vt:lpstr>
      <vt:lpstr>Calibri Light</vt:lpstr>
      <vt:lpstr>Wingdings</vt:lpstr>
      <vt:lpstr>Vrtec Ciciban Novo mesto</vt:lpstr>
      <vt:lpstr>PRIPRAVA IN PRIHOD OTROKA V VRTEC</vt:lpstr>
      <vt:lpstr>PowerPointova predstavitev</vt:lpstr>
      <vt:lpstr>VPIS IN VKLJUČITEV OTROKA V VRTEC  Nina Hočevar Svetovalna delavka</vt:lpstr>
      <vt:lpstr>KLJUČNE INFORMACIJE</vt:lpstr>
      <vt:lpstr>ZDRAVNIŠKI PREGLED</vt:lpstr>
      <vt:lpstr>PLAČILO VRTCA - RAČUNOVODSTVO</vt:lpstr>
      <vt:lpstr>SVETOVALNA SLUŽBA</vt:lpstr>
      <vt:lpstr>OBLIKE SODELOVANJA S STROKOVNIMI DELAVCI</vt:lpstr>
      <vt:lpstr>VPRAŠANJA, DILEME, TEŽAVE</vt:lpstr>
      <vt:lpstr>ZDRAVJE, PREHRANA IN VARNOST OTROK V VRTCU  Olga Žagar Tratar, sanitarni inženir Organizator ZHR (zdravstveno higienskega režima) in prehrane</vt:lpstr>
      <vt:lpstr>OBOLENJA V VRTCU</vt:lpstr>
      <vt:lpstr>KAJ NAJ STORIMO, DA BO OBOLENJ ČIM MANJ?</vt:lpstr>
      <vt:lpstr>POGOJI ZA VRNITEV OTROKA V VRTEC PO PREBOLELI NALEZLJIVI BOLEZNI</vt:lpstr>
      <vt:lpstr>ZDRAVILA V VRTCU </vt:lpstr>
      <vt:lpstr>PREHRANA V VRTCU</vt:lpstr>
      <vt:lpstr>PRAVILNIK O VARNOSTI OTROK</vt:lpstr>
      <vt:lpstr>GIBANJE – BIVANJE NA PROSTEM</vt:lpstr>
      <vt:lpstr>Kliknite, če želite urediti slog naslova matrice</vt:lpstr>
      <vt:lpstr>PRIPRAVA IN PRIHOD OTROKA V VRTEC  Mojca Duša vzgojiteljica predšolskih otrok</vt:lpstr>
      <vt:lpstr>KAJ LAHKO STORIMO ČEZ POLETJE, DA OTROKU OLAJŠAMO PRIHOD V VRTEC?</vt:lpstr>
      <vt:lpstr>V VRTCU</vt:lpstr>
      <vt:lpstr>DO KDAJ OTROKA PRIPELJATI V VRTEC? </vt:lpstr>
      <vt:lpstr>NALOGA VZGOJITELJIC</vt:lpstr>
      <vt:lpstr>PowerPointova predstavitev</vt:lpstr>
      <vt:lpstr>ČUSTVENA OPORA</vt:lpstr>
      <vt:lpstr>PowerPointova predstavitev</vt:lpstr>
      <vt:lpstr>PowerPointova predstavitev</vt:lpstr>
      <vt:lpstr>PowerPointova predstavitev</vt:lpstr>
      <vt:lpstr>ZDRUŽEVANJE SKUPIN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Kliknite, če želite urediti slog naslova matrice</dc:title>
  <dc:creator>Manca Setina</dc:creator>
  <cp:lastModifiedBy>Nina Hočevar</cp:lastModifiedBy>
  <cp:revision>83</cp:revision>
  <dcterms:created xsi:type="dcterms:W3CDTF">2022-06-06T15:37:57Z</dcterms:created>
  <dcterms:modified xsi:type="dcterms:W3CDTF">2022-06-14T11:12:02Z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0x010100FD7475B1EC6A5249837CCCA73D48C8C4</vt:lpwstr>
  </property>
</Properties>
</file>