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319" r:id="rId4"/>
    <p:sldId id="307" r:id="rId5"/>
    <p:sldId id="318" r:id="rId6"/>
    <p:sldId id="317" r:id="rId7"/>
    <p:sldId id="291" r:id="rId8"/>
    <p:sldId id="295" r:id="rId9"/>
    <p:sldId id="298" r:id="rId10"/>
    <p:sldId id="308" r:id="rId11"/>
    <p:sldId id="309" r:id="rId12"/>
    <p:sldId id="310" r:id="rId13"/>
    <p:sldId id="313" r:id="rId14"/>
    <p:sldId id="314" r:id="rId15"/>
    <p:sldId id="321" r:id="rId16"/>
    <p:sldId id="322" r:id="rId17"/>
    <p:sldId id="323" r:id="rId18"/>
    <p:sldId id="324" r:id="rId19"/>
    <p:sldId id="320" r:id="rId20"/>
    <p:sldId id="292" r:id="rId21"/>
    <p:sldId id="277" r:id="rId22"/>
  </p:sldIdLst>
  <p:sldSz cx="9144000" cy="6858000" type="screen4x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0569C8F2-8F36-4BCD-9028-5DEB460518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4474BFA2-14F8-439E-BB4A-D8B2549BBB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05D15D97-AD0A-4F80-ACEC-D6DC8E8E6A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018B05DE-9853-4FEE-A943-551299706F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27B60D-A4E0-4141-BC28-9962186793A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E12370B9-CD04-46E3-9BD1-5C65AD896B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A1CE9AE-9C3E-4C42-9B09-A07365F273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E57F80-6625-4340-A6FD-0220FDF583F3}" type="datetimeFigureOut">
              <a:rPr lang="sl-SI"/>
              <a:pPr>
                <a:defRPr/>
              </a:pPr>
              <a:t>03.02.2021</a:t>
            </a:fld>
            <a:endParaRPr lang="sl-SI"/>
          </a:p>
        </p:txBody>
      </p:sp>
      <p:sp>
        <p:nvSpPr>
          <p:cNvPr id="4" name="Označba mesta stranske slike 3">
            <a:extLst>
              <a:ext uri="{FF2B5EF4-FFF2-40B4-BE49-F238E27FC236}">
                <a16:creationId xmlns:a16="http://schemas.microsoft.com/office/drawing/2014/main" id="{1E1237D8-7124-47D2-8170-E91BC774C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>
            <a:extLst>
              <a:ext uri="{FF2B5EF4-FFF2-40B4-BE49-F238E27FC236}">
                <a16:creationId xmlns:a16="http://schemas.microsoft.com/office/drawing/2014/main" id="{5BF2FF3B-5FAE-4E5A-B5FC-61822CCA0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1849629-478D-45C0-9534-29CDA9218F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2290B2D-C4D1-4AC7-B257-3B7EFE8E9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3E877-1496-4C59-8824-8C9DE3F38D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9">
            <a:extLst>
              <a:ext uri="{FF2B5EF4-FFF2-40B4-BE49-F238E27FC236}">
                <a16:creationId xmlns:a16="http://schemas.microsoft.com/office/drawing/2014/main" id="{79717684-58E6-4D47-841D-52FD89B790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5" name="Pravokotnik 20">
            <a:extLst>
              <a:ext uri="{FF2B5EF4-FFF2-40B4-BE49-F238E27FC236}">
                <a16:creationId xmlns:a16="http://schemas.microsoft.com/office/drawing/2014/main" id="{3E6F5DB0-02B8-402D-803E-D4ED40DFEB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6" name="Pravokotnik 21">
            <a:extLst>
              <a:ext uri="{FF2B5EF4-FFF2-40B4-BE49-F238E27FC236}">
                <a16:creationId xmlns:a16="http://schemas.microsoft.com/office/drawing/2014/main" id="{554654E5-0608-4578-AFBF-66FF72AFD46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7" name="Pravokotnik 23">
            <a:extLst>
              <a:ext uri="{FF2B5EF4-FFF2-40B4-BE49-F238E27FC236}">
                <a16:creationId xmlns:a16="http://schemas.microsoft.com/office/drawing/2014/main" id="{7F4F7098-7EFA-4890-B979-F988270CC6D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20F23BB5-662A-496F-8E9C-68CF6EB39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Raven konektor 25">
            <a:extLst>
              <a:ext uri="{FF2B5EF4-FFF2-40B4-BE49-F238E27FC236}">
                <a16:creationId xmlns:a16="http://schemas.microsoft.com/office/drawing/2014/main" id="{BE20FB0E-0F54-4BBA-9592-7F8E3F710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CCB74A70-0266-4CEE-894B-5DAD47D3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76198245-CE65-48BF-A5DB-3151D1CD0459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B2CECC85-1FA9-431D-ABF1-A9F67F3517FB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3E7DB1BB-6D24-4C0E-ABA9-439681D8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81BBA2D4-8C49-40CF-9E5E-51707860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4580A2B4-6B00-427B-B351-002A4099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EE32-344D-4329-949A-D276E7D2919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9074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B53B5D1-AFE5-44FB-B2D0-AE6E5B94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03416E8-1AEA-4968-BC24-59F475DE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464FD26-7812-49D8-86F5-2E0CD97C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5D33-B530-4EC8-B86A-3773DF4B0CB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517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9">
            <a:extLst>
              <a:ext uri="{FF2B5EF4-FFF2-40B4-BE49-F238E27FC236}">
                <a16:creationId xmlns:a16="http://schemas.microsoft.com/office/drawing/2014/main" id="{8A5DDF1E-85F6-408D-9043-0A51749B01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5" name="Pravokotnik 20">
            <a:extLst>
              <a:ext uri="{FF2B5EF4-FFF2-40B4-BE49-F238E27FC236}">
                <a16:creationId xmlns:a16="http://schemas.microsoft.com/office/drawing/2014/main" id="{2C0F48D2-B1C0-4A59-A726-CDC8586D26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6" name="Pravokotnik 21">
            <a:extLst>
              <a:ext uri="{FF2B5EF4-FFF2-40B4-BE49-F238E27FC236}">
                <a16:creationId xmlns:a16="http://schemas.microsoft.com/office/drawing/2014/main" id="{4041D2F0-D052-4A0B-BBC8-5E27954D7C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7" name="Pravokotnik 23">
            <a:extLst>
              <a:ext uri="{FF2B5EF4-FFF2-40B4-BE49-F238E27FC236}">
                <a16:creationId xmlns:a16="http://schemas.microsoft.com/office/drawing/2014/main" id="{FFB65A5C-1CD6-46BF-ABA2-5F63F33AAA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9B888022-2512-4C67-A6B7-43C0E6B54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499DB5E-3C63-4AC7-B8A4-7F8C97B8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Raven konektor 26">
            <a:extLst>
              <a:ext uri="{FF2B5EF4-FFF2-40B4-BE49-F238E27FC236}">
                <a16:creationId xmlns:a16="http://schemas.microsoft.com/office/drawing/2014/main" id="{B8854AB6-4038-45D2-A5F3-376669F3A04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A83652FD-AD76-4E37-AB88-CCBD0CDD3E89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8DDD3D42-7FEE-4B0F-8FE8-38B33F64C863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številke diapozitiva 5">
            <a:extLst>
              <a:ext uri="{FF2B5EF4-FFF2-40B4-BE49-F238E27FC236}">
                <a16:creationId xmlns:a16="http://schemas.microsoft.com/office/drawing/2014/main" id="{8D1076E0-4FE5-4F15-90BD-75374A9137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F5054-D35B-486F-A1EB-81B9250D923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sp>
        <p:nvSpPr>
          <p:cNvPr id="14" name="Ograda datuma 3">
            <a:extLst>
              <a:ext uri="{FF2B5EF4-FFF2-40B4-BE49-F238E27FC236}">
                <a16:creationId xmlns:a16="http://schemas.microsoft.com/office/drawing/2014/main" id="{840CAA72-BAF5-4C98-A1AF-F107485488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BDCA2312-9390-4610-B6DF-9251593524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402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744D742-3BDC-4FCF-BD16-7777E2BD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E4330A7-72CA-4640-94E7-B4FCF09C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33CEBA5-6B1E-417C-8092-06BC66FA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4F0D-024D-4AB9-AA51-EE7ABE054FD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8140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9">
            <a:extLst>
              <a:ext uri="{FF2B5EF4-FFF2-40B4-BE49-F238E27FC236}">
                <a16:creationId xmlns:a16="http://schemas.microsoft.com/office/drawing/2014/main" id="{22331AB3-BC3F-4911-B9AC-051DE911F6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5" name="Pravokotnik 20">
            <a:extLst>
              <a:ext uri="{FF2B5EF4-FFF2-40B4-BE49-F238E27FC236}">
                <a16:creationId xmlns:a16="http://schemas.microsoft.com/office/drawing/2014/main" id="{6B790C0E-48F1-4F67-9893-43C32DF6DE8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6" name="Pravokotnik 21">
            <a:extLst>
              <a:ext uri="{FF2B5EF4-FFF2-40B4-BE49-F238E27FC236}">
                <a16:creationId xmlns:a16="http://schemas.microsoft.com/office/drawing/2014/main" id="{E4139074-74A8-448C-8B12-9D2EE761529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7" name="Pravokotnik 23">
            <a:extLst>
              <a:ext uri="{FF2B5EF4-FFF2-40B4-BE49-F238E27FC236}">
                <a16:creationId xmlns:a16="http://schemas.microsoft.com/office/drawing/2014/main" id="{EADB70C9-844A-4477-A5E1-F0CA0967A05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8" name="Pravokotnik 24">
            <a:extLst>
              <a:ext uri="{FF2B5EF4-FFF2-40B4-BE49-F238E27FC236}">
                <a16:creationId xmlns:a16="http://schemas.microsoft.com/office/drawing/2014/main" id="{2C09CE13-744C-4221-B156-2271DC4EABE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9" name="Pravokotnik 25">
            <a:extLst>
              <a:ext uri="{FF2B5EF4-FFF2-40B4-BE49-F238E27FC236}">
                <a16:creationId xmlns:a16="http://schemas.microsoft.com/office/drawing/2014/main" id="{1C0F408C-01F9-4A65-9B45-57A4C246E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9B0429E-A83B-4398-B7D2-62B98E877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24937F67-E49A-434E-80CF-1E99AB56D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2" name="Raven konektor 28">
            <a:extLst>
              <a:ext uri="{FF2B5EF4-FFF2-40B4-BE49-F238E27FC236}">
                <a16:creationId xmlns:a16="http://schemas.microsoft.com/office/drawing/2014/main" id="{90F11DB6-8063-4F00-886B-BA5495BD3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07FC3F7A-0DF8-4888-A83D-2331F84A5517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7F7917B8-E3C8-4F97-A4C6-28A1DCE0DF85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BA0DEBB5-2BC7-421D-854E-079C24B351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Ograda datuma 3">
            <a:extLst>
              <a:ext uri="{FF2B5EF4-FFF2-40B4-BE49-F238E27FC236}">
                <a16:creationId xmlns:a16="http://schemas.microsoft.com/office/drawing/2014/main" id="{4F8F83C7-E7CC-4CEA-A25E-DEC7E76515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5">
            <a:extLst>
              <a:ext uri="{FF2B5EF4-FFF2-40B4-BE49-F238E27FC236}">
                <a16:creationId xmlns:a16="http://schemas.microsoft.com/office/drawing/2014/main" id="{9AC3619F-5920-4AAE-9691-EAAFDF89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E05B-5EF6-49A6-95C6-58D42619A28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521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CC491B2E-0746-4C21-BF4E-22F9DC24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C0E7584B-77C0-4D0C-BABD-DBDE76FE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54CE57B5-A4B4-46ED-90A8-DB8B3C3C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7607-F199-4366-8BDA-CDF2827FA92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8376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Pravokotnik 20">
            <a:extLst>
              <a:ext uri="{FF2B5EF4-FFF2-40B4-BE49-F238E27FC236}">
                <a16:creationId xmlns:a16="http://schemas.microsoft.com/office/drawing/2014/main" id="{689452DD-C347-4FE0-8832-783990E47B6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9" name="Pravokotnik 21">
            <a:extLst>
              <a:ext uri="{FF2B5EF4-FFF2-40B4-BE49-F238E27FC236}">
                <a16:creationId xmlns:a16="http://schemas.microsoft.com/office/drawing/2014/main" id="{3DFC79EB-F223-411A-B630-4F8A7F3AFA2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0" name="Pravokotnik 23">
            <a:extLst>
              <a:ext uri="{FF2B5EF4-FFF2-40B4-BE49-F238E27FC236}">
                <a16:creationId xmlns:a16="http://schemas.microsoft.com/office/drawing/2014/main" id="{2B8BF703-98DF-4414-9D96-59CF970C72C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1" name="Pravokotnik 24">
            <a:extLst>
              <a:ext uri="{FF2B5EF4-FFF2-40B4-BE49-F238E27FC236}">
                <a16:creationId xmlns:a16="http://schemas.microsoft.com/office/drawing/2014/main" id="{49F90C18-8DE3-4161-97BA-932D3CAFA8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00AABCCB-D9B8-4ACC-A976-C83AD9391202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0402BBA-2662-482B-A4D1-789B0A90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Raven konektor 27">
            <a:extLst>
              <a:ext uri="{FF2B5EF4-FFF2-40B4-BE49-F238E27FC236}">
                <a16:creationId xmlns:a16="http://schemas.microsoft.com/office/drawing/2014/main" id="{FA984E6C-A284-4E2A-B9A2-3EB3A368F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299EA66E-C17F-4C9B-B2B5-F42E7B982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766E77A2-F065-4659-8EB6-A80F8C4CA585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13C125B0-1DC3-431C-B12F-97A608F0882B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8" name="Ograda datuma 6">
            <a:extLst>
              <a:ext uri="{FF2B5EF4-FFF2-40B4-BE49-F238E27FC236}">
                <a16:creationId xmlns:a16="http://schemas.microsoft.com/office/drawing/2014/main" id="{261DDFA9-F524-4CF5-A8D0-6BDBC5C1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Ograda noge 7">
            <a:extLst>
              <a:ext uri="{FF2B5EF4-FFF2-40B4-BE49-F238E27FC236}">
                <a16:creationId xmlns:a16="http://schemas.microsoft.com/office/drawing/2014/main" id="{D6B8584D-28A3-442D-8D7D-30A1B630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Ograda številke diapozitiva 8">
            <a:extLst>
              <a:ext uri="{FF2B5EF4-FFF2-40B4-BE49-F238E27FC236}">
                <a16:creationId xmlns:a16="http://schemas.microsoft.com/office/drawing/2014/main" id="{4B9980F7-D829-4E9B-BD93-64F6EF93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83796-75DC-4710-ADE8-00A2D76979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710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73F72EA-BD24-4437-95D6-79501895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44B1CD47-0F33-4CD1-8966-A719A37D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6C727E7A-2582-4204-8F5A-C5E3CF7D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D9EA-CE4B-4576-8D5F-4B3296B1D68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157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9">
            <a:extLst>
              <a:ext uri="{FF2B5EF4-FFF2-40B4-BE49-F238E27FC236}">
                <a16:creationId xmlns:a16="http://schemas.microsoft.com/office/drawing/2014/main" id="{4B2B3817-A806-4A66-BACF-6A6D8D7516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3" name="Pravokotnik 20">
            <a:extLst>
              <a:ext uri="{FF2B5EF4-FFF2-40B4-BE49-F238E27FC236}">
                <a16:creationId xmlns:a16="http://schemas.microsoft.com/office/drawing/2014/main" id="{20AE8AAE-D187-4B51-B2FB-3BB355BB60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4" name="Pravokotnik 21">
            <a:extLst>
              <a:ext uri="{FF2B5EF4-FFF2-40B4-BE49-F238E27FC236}">
                <a16:creationId xmlns:a16="http://schemas.microsoft.com/office/drawing/2014/main" id="{F78EF735-5CFB-48AB-908F-5167835E8F9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5" name="Pravokotnik 23">
            <a:extLst>
              <a:ext uri="{FF2B5EF4-FFF2-40B4-BE49-F238E27FC236}">
                <a16:creationId xmlns:a16="http://schemas.microsoft.com/office/drawing/2014/main" id="{AAB391DA-E743-41E7-914C-7F3B427D24D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B75E7C2-8F40-4675-99E3-A30DB1AB7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C4163ED-9671-42BA-8AC4-7A63FBBB1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8" name="Ograda datuma 1">
            <a:extLst>
              <a:ext uri="{FF2B5EF4-FFF2-40B4-BE49-F238E27FC236}">
                <a16:creationId xmlns:a16="http://schemas.microsoft.com/office/drawing/2014/main" id="{54DAC9D2-C5E8-4E37-BE21-EECA9048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noge 2">
            <a:extLst>
              <a:ext uri="{FF2B5EF4-FFF2-40B4-BE49-F238E27FC236}">
                <a16:creationId xmlns:a16="http://schemas.microsoft.com/office/drawing/2014/main" id="{313B71A9-AD7B-4587-8E7A-C6D8F78F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3">
            <a:extLst>
              <a:ext uri="{FF2B5EF4-FFF2-40B4-BE49-F238E27FC236}">
                <a16:creationId xmlns:a16="http://schemas.microsoft.com/office/drawing/2014/main" id="{256FAF8B-B67F-4BAE-BFD5-6A7220A4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FD8C3C-C4D1-4F60-879C-DD2BDA08FC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059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B8D78AC-0A25-4F38-8D47-DB3E60C59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Pravokotnik 20">
            <a:extLst>
              <a:ext uri="{FF2B5EF4-FFF2-40B4-BE49-F238E27FC236}">
                <a16:creationId xmlns:a16="http://schemas.microsoft.com/office/drawing/2014/main" id="{89EB184E-13CB-47B0-BDE2-37B8D22B55C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7" name="Pravokotnik 21">
            <a:extLst>
              <a:ext uri="{FF2B5EF4-FFF2-40B4-BE49-F238E27FC236}">
                <a16:creationId xmlns:a16="http://schemas.microsoft.com/office/drawing/2014/main" id="{5A29C748-7FA3-4A8B-83BF-334A7D0D634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8" name="Pravokotnik 23">
            <a:extLst>
              <a:ext uri="{FF2B5EF4-FFF2-40B4-BE49-F238E27FC236}">
                <a16:creationId xmlns:a16="http://schemas.microsoft.com/office/drawing/2014/main" id="{8607E0CB-AB56-45C0-8149-70FC403740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9" name="Pravokotnik 24">
            <a:extLst>
              <a:ext uri="{FF2B5EF4-FFF2-40B4-BE49-F238E27FC236}">
                <a16:creationId xmlns:a16="http://schemas.microsoft.com/office/drawing/2014/main" id="{2A8BB0F1-9AF7-4655-AA73-9B39817DA8E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EA4F347-28F3-4124-B2BC-CD8EA769DEB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37AFE44F-D168-411F-B348-0BBEFFBD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2" name="Raven konektor 27">
            <a:extLst>
              <a:ext uri="{FF2B5EF4-FFF2-40B4-BE49-F238E27FC236}">
                <a16:creationId xmlns:a16="http://schemas.microsoft.com/office/drawing/2014/main" id="{DAEC4262-E4B1-445F-9935-B0DDE6335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76EC36B8-7544-4E86-B40D-DE6DFAB66E1A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7EFCEFE1-7E87-4815-AAAA-E63CF6B85737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8C29ECEC-E5B5-4C70-936A-B0B02E52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9E1F3150-2981-472D-AADE-7BB5CCEF2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2BCB7-C6FD-4837-B803-298B8163021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7EE2BF97-8FC3-4C90-9DC0-7D187D200A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7274D78A-B4AD-49AD-B5A6-1362EF3E7C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94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9">
            <a:extLst>
              <a:ext uri="{FF2B5EF4-FFF2-40B4-BE49-F238E27FC236}">
                <a16:creationId xmlns:a16="http://schemas.microsoft.com/office/drawing/2014/main" id="{D1537EB1-E0E2-4372-9C6B-981277EB6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Pravokotnik 20">
            <a:extLst>
              <a:ext uri="{FF2B5EF4-FFF2-40B4-BE49-F238E27FC236}">
                <a16:creationId xmlns:a16="http://schemas.microsoft.com/office/drawing/2014/main" id="{21050039-6E71-4415-9890-A23A2B3454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7" name="Pravokotnik 21">
            <a:extLst>
              <a:ext uri="{FF2B5EF4-FFF2-40B4-BE49-F238E27FC236}">
                <a16:creationId xmlns:a16="http://schemas.microsoft.com/office/drawing/2014/main" id="{61484A7E-88FF-4B93-A991-3F0EF811992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8" name="Pravokotnik 23">
            <a:extLst>
              <a:ext uri="{FF2B5EF4-FFF2-40B4-BE49-F238E27FC236}">
                <a16:creationId xmlns:a16="http://schemas.microsoft.com/office/drawing/2014/main" id="{6A060314-F38C-41EA-9F87-7908B411617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9" name="Pravokotnik 24">
            <a:extLst>
              <a:ext uri="{FF2B5EF4-FFF2-40B4-BE49-F238E27FC236}">
                <a16:creationId xmlns:a16="http://schemas.microsoft.com/office/drawing/2014/main" id="{E5C05EF3-63F4-486C-A3BC-44A9D868A28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19934E20-F67D-472E-8E04-2463E2DE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DF0E615-F112-4D33-BFC2-6A3D02F3A1BC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E68CE6E3-A82F-4552-8646-B0D4F43E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A5EF67C6-E03A-4245-9C96-20B396E21A89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05189246-6875-44DD-A0FB-C9489A73354A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BF62E781-C40A-4662-B843-F8B250D54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E2EDF99B-C9FB-4DEB-B26F-0B0E1539A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9465-743B-4DC0-953E-948073D949A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ABA5723A-0980-40B3-989F-D18FC269D79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095FF67E-B872-4A0C-B5BC-E266AB4E58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76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avokotnik 16">
            <a:extLst>
              <a:ext uri="{FF2B5EF4-FFF2-40B4-BE49-F238E27FC236}">
                <a16:creationId xmlns:a16="http://schemas.microsoft.com/office/drawing/2014/main" id="{1B08F4DB-E053-44B9-9472-84A6BEBD4AD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027" name="Pravokotnik 15">
            <a:extLst>
              <a:ext uri="{FF2B5EF4-FFF2-40B4-BE49-F238E27FC236}">
                <a16:creationId xmlns:a16="http://schemas.microsoft.com/office/drawing/2014/main" id="{400FD815-4E5A-4521-9C42-BE217C00545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028" name="Pravokotnik 17">
            <a:extLst>
              <a:ext uri="{FF2B5EF4-FFF2-40B4-BE49-F238E27FC236}">
                <a16:creationId xmlns:a16="http://schemas.microsoft.com/office/drawing/2014/main" id="{C906F05F-AC4A-4EE8-99A8-FCDA63CA55A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1029" name="Pravokotnik 18">
            <a:extLst>
              <a:ext uri="{FF2B5EF4-FFF2-40B4-BE49-F238E27FC236}">
                <a16:creationId xmlns:a16="http://schemas.microsoft.com/office/drawing/2014/main" id="{ECF1B495-B982-4DEC-84B3-DF086758943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5E4E631-F91E-4189-BFAD-CF354B2F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9C7B0F18-B9DD-4773-948B-22457F16B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50231A4C-51C9-4FED-8DC6-2E139B0C7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97808473-72F0-4ECB-A00C-6B2B17D7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Raven konektor 9">
            <a:extLst>
              <a:ext uri="{FF2B5EF4-FFF2-40B4-BE49-F238E27FC236}">
                <a16:creationId xmlns:a16="http://schemas.microsoft.com/office/drawing/2014/main" id="{EA1C39DF-0A34-4F1D-983A-6D8616CFD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568F77E4-E36A-4ABF-AC84-02D5165641A9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6993CB4B-0A40-44D3-AFCC-49DEA95452D8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2886142B-8F00-4F8D-9481-FBB8E9639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D6FC0538-6218-43A9-8807-27741ABDA61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sp>
        <p:nvSpPr>
          <p:cNvPr id="1038" name="Ograda naslova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  <a:endParaRPr lang="en-US" altLang="sl-SI" smtClean="0"/>
          </a:p>
        </p:txBody>
      </p:sp>
      <p:sp>
        <p:nvSpPr>
          <p:cNvPr id="1039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xfrm>
            <a:off x="468313" y="1628775"/>
            <a:ext cx="7772400" cy="3933825"/>
          </a:xfrm>
        </p:spPr>
        <p:txBody>
          <a:bodyPr/>
          <a:lstStyle/>
          <a:p>
            <a:pPr eaLnBrk="1" hangingPunct="1"/>
            <a:r>
              <a:rPr lang="sl-SI" altLang="sl-SI" sz="4000" b="1" smtClean="0"/>
              <a:t/>
            </a:r>
            <a:br>
              <a:rPr lang="sl-SI" altLang="sl-SI" sz="4000" b="1" smtClean="0"/>
            </a:br>
            <a:r>
              <a:rPr lang="sl-SI" altLang="sl-SI" sz="4000" b="1" smtClean="0"/>
              <a:t>V šolo…</a:t>
            </a:r>
            <a:br>
              <a:rPr lang="sl-SI" altLang="sl-SI" sz="4000" b="1" smtClean="0"/>
            </a:br>
            <a:r>
              <a:rPr lang="sl-SI" altLang="sl-SI" sz="4000" b="1" smtClean="0"/>
              <a:t/>
            </a:r>
            <a:br>
              <a:rPr lang="sl-SI" altLang="sl-SI" sz="4000" b="1" smtClean="0"/>
            </a:br>
            <a:r>
              <a:rPr lang="sl-SI" altLang="sl-SI" sz="2800" b="1" smtClean="0"/>
              <a:t>                         Jana Zorko,  Zlatka Gazvoda</a:t>
            </a:r>
          </a:p>
        </p:txBody>
      </p:sp>
      <p:pic>
        <p:nvPicPr>
          <p:cNvPr id="15363" name="Picture 10" descr="MCBD07236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0891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935D49-9133-4CE0-AAE0-414C1802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Telesna zrelost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ECABAE-64C3-4B79-B811-2F0B1C950A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9763" y="2074863"/>
            <a:ext cx="8504237" cy="4572000"/>
          </a:xfrm>
        </p:spPr>
        <p:txBody>
          <a:bodyPr/>
          <a:lstStyle/>
          <a:p>
            <a:pPr>
              <a:defRPr/>
            </a:pPr>
            <a:r>
              <a:rPr lang="sl-SI" dirty="0"/>
              <a:t>Šolski zdravnik – sistematski pregled</a:t>
            </a:r>
          </a:p>
          <a:p>
            <a:pPr>
              <a:defRPr/>
            </a:pPr>
            <a:r>
              <a:rPr lang="sl-SI" dirty="0"/>
              <a:t>Otrokova teža, višina</a:t>
            </a:r>
          </a:p>
          <a:p>
            <a:pPr>
              <a:defRPr/>
            </a:pPr>
            <a:r>
              <a:rPr lang="sl-SI" dirty="0"/>
              <a:t>Razvitost čutil</a:t>
            </a:r>
          </a:p>
          <a:p>
            <a:pPr>
              <a:defRPr/>
            </a:pPr>
            <a:r>
              <a:rPr lang="sl-SI" dirty="0"/>
              <a:t>Groba motorika (ravnotežje, osnovno gibanje)</a:t>
            </a:r>
          </a:p>
          <a:p>
            <a:pPr>
              <a:defRPr/>
            </a:pPr>
            <a:r>
              <a:rPr lang="sl-SI" dirty="0"/>
              <a:t>Fina motorika</a:t>
            </a:r>
          </a:p>
          <a:p>
            <a:pPr>
              <a:defRPr/>
            </a:pPr>
            <a:r>
              <a:rPr lang="sl-SI" dirty="0"/>
              <a:t>Kako ureja telesne potrebe</a:t>
            </a:r>
          </a:p>
          <a:p>
            <a:pPr>
              <a:defRPr/>
            </a:pPr>
            <a:r>
              <a:rPr lang="sl-SI" dirty="0"/>
              <a:t>Telesna zmogljivost (utrudljivost)</a:t>
            </a:r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816279-1A10-44FF-A920-AFCA06FD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Osebnostna zrelost - socialna, čustvena</a:t>
            </a:r>
          </a:p>
        </p:txBody>
      </p:sp>
      <p:sp>
        <p:nvSpPr>
          <p:cNvPr id="26627" name="Označba mesta vsebine 2">
            <a:extLst>
              <a:ext uri="{FF2B5EF4-FFF2-40B4-BE49-F238E27FC236}">
                <a16:creationId xmlns:a16="http://schemas.microsoft.com/office/drawing/2014/main" id="{D2C99F93-AAC3-4829-8353-E00109F22F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altLang="sl-SI" sz="2000" dirty="0"/>
              <a:t>ODNOSNA KOMPONENTA</a:t>
            </a:r>
          </a:p>
          <a:p>
            <a:pPr>
              <a:defRPr/>
            </a:pPr>
            <a:r>
              <a:rPr lang="sl-SI" altLang="sl-SI" sz="2000" dirty="0"/>
              <a:t>Kako prenaša ločitev od staršev, doma</a:t>
            </a:r>
          </a:p>
          <a:p>
            <a:pPr>
              <a:defRPr/>
            </a:pPr>
            <a:r>
              <a:rPr lang="sl-SI" altLang="sl-SI" sz="2000" dirty="0"/>
              <a:t>Kako se obnaša v novem okolju</a:t>
            </a:r>
          </a:p>
          <a:p>
            <a:pPr>
              <a:defRPr/>
            </a:pPr>
            <a:r>
              <a:rPr lang="sl-SI" altLang="sl-SI" sz="2000" dirty="0"/>
              <a:t>Kakšen je v odnosu z vrstniki</a:t>
            </a:r>
          </a:p>
          <a:p>
            <a:pPr>
              <a:defRPr/>
            </a:pPr>
            <a:r>
              <a:rPr lang="sl-SI" altLang="sl-SI" sz="2000" dirty="0"/>
              <a:t>Kako rešuje zaupane naloge</a:t>
            </a:r>
          </a:p>
          <a:p>
            <a:pPr>
              <a:defRPr/>
            </a:pPr>
            <a:r>
              <a:rPr lang="sl-SI" altLang="sl-SI" sz="2000" dirty="0"/>
              <a:t>Koliko je samostojen</a:t>
            </a:r>
          </a:p>
          <a:p>
            <a:pPr>
              <a:defRPr/>
            </a:pPr>
            <a:r>
              <a:rPr lang="sl-SI" altLang="sl-SI" sz="2000" dirty="0"/>
              <a:t>Iniciativnost pri zaposlitvah</a:t>
            </a:r>
          </a:p>
          <a:p>
            <a:pPr>
              <a:defRPr/>
            </a:pPr>
            <a:r>
              <a:rPr lang="sl-SI" altLang="sl-SI" sz="2000" dirty="0"/>
              <a:t>Kakšno vlogo ima v skupini otrok</a:t>
            </a:r>
          </a:p>
          <a:p>
            <a:pPr>
              <a:defRPr/>
            </a:pPr>
            <a:r>
              <a:rPr lang="sl-SI" altLang="sl-SI" sz="2000" dirty="0"/>
              <a:t>Odzivanje na uspeh/neuspeh</a:t>
            </a:r>
          </a:p>
          <a:p>
            <a:pPr>
              <a:defRPr/>
            </a:pPr>
            <a:r>
              <a:rPr lang="sl-SI" altLang="sl-SI" sz="2000" dirty="0"/>
              <a:t>Odnos do odraslih</a:t>
            </a:r>
          </a:p>
          <a:p>
            <a:pPr>
              <a:defRPr/>
            </a:pPr>
            <a:r>
              <a:rPr lang="sl-SI" altLang="sl-SI" sz="2000" dirty="0"/>
              <a:t>Pripravljenost na sodelovanje</a:t>
            </a:r>
          </a:p>
          <a:p>
            <a:pPr>
              <a:defRPr/>
            </a:pPr>
            <a:r>
              <a:rPr lang="sl-SI" altLang="sl-SI" sz="2000" dirty="0"/>
              <a:t>Interes za učenje, pridobivanje novih znanj</a:t>
            </a:r>
          </a:p>
          <a:p>
            <a:pPr>
              <a:defRPr/>
            </a:pPr>
            <a:endParaRPr lang="sl-SI" altLang="sl-SI" sz="2000" dirty="0"/>
          </a:p>
        </p:txBody>
      </p:sp>
      <p:sp>
        <p:nvSpPr>
          <p:cNvPr id="25604" name="PoljeZBesedilom 2"/>
          <p:cNvSpPr txBox="1">
            <a:spLocks noChangeArrowheads="1"/>
          </p:cNvSpPr>
          <p:nvPr/>
        </p:nvSpPr>
        <p:spPr bwMode="auto">
          <a:xfrm>
            <a:off x="5292725" y="2636838"/>
            <a:ext cx="3095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>
                <a:solidFill>
                  <a:srgbClr val="0070C0"/>
                </a:solidFill>
              </a:rPr>
              <a:t>ZGLED STARŠEV</a:t>
            </a:r>
          </a:p>
          <a:p>
            <a:endParaRPr lang="sl-SI" altLang="sl-SI">
              <a:solidFill>
                <a:srgbClr val="0070C0"/>
              </a:solidFill>
            </a:endParaRPr>
          </a:p>
          <a:p>
            <a:r>
              <a:rPr lang="sl-SI" altLang="sl-SI">
                <a:solidFill>
                  <a:srgbClr val="0070C0"/>
                </a:solidFill>
              </a:rPr>
              <a:t>POSNEMANJE (NAJBOLJ OSNOVNA OBLIKA UČENJA)</a:t>
            </a:r>
          </a:p>
          <a:p>
            <a:endParaRPr lang="sl-SI" altLang="sl-SI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D4C0F5-3120-4DA3-ACD7-E4E06B26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Intelektualna, kognitivna zrelost</a:t>
            </a:r>
          </a:p>
        </p:txBody>
      </p:sp>
      <p:sp>
        <p:nvSpPr>
          <p:cNvPr id="27651" name="Označba mesta vsebine 2">
            <a:extLst>
              <a:ext uri="{FF2B5EF4-FFF2-40B4-BE49-F238E27FC236}">
                <a16:creationId xmlns:a16="http://schemas.microsoft.com/office/drawing/2014/main" id="{5CE2AC46-91A8-46B4-9FF0-B5827A585D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504237" cy="45720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altLang="sl-SI" dirty="0"/>
              <a:t>KAJ OTROK VE IN KAJ ZNA</a:t>
            </a:r>
          </a:p>
          <a:p>
            <a:pPr>
              <a:defRPr/>
            </a:pPr>
            <a:r>
              <a:rPr lang="sl-SI" altLang="sl-SI" dirty="0"/>
              <a:t>Otrokovo razumevanje sveta</a:t>
            </a:r>
          </a:p>
          <a:p>
            <a:pPr>
              <a:defRPr/>
            </a:pPr>
            <a:r>
              <a:rPr lang="sl-SI" altLang="sl-SI" dirty="0"/>
              <a:t>Način sklepanja (vzrok – posledica)</a:t>
            </a:r>
          </a:p>
          <a:p>
            <a:pPr>
              <a:defRPr/>
            </a:pPr>
            <a:r>
              <a:rPr lang="sl-SI" altLang="sl-SI" dirty="0"/>
              <a:t>Analiza, sinteza</a:t>
            </a:r>
          </a:p>
          <a:p>
            <a:pPr>
              <a:defRPr/>
            </a:pPr>
            <a:r>
              <a:rPr lang="sl-SI" altLang="sl-SI" dirty="0"/>
              <a:t>Simboli</a:t>
            </a:r>
          </a:p>
          <a:p>
            <a:pPr>
              <a:defRPr/>
            </a:pPr>
            <a:r>
              <a:rPr lang="sl-SI" altLang="sl-SI" dirty="0"/>
              <a:t>Govor, besedni zaklad</a:t>
            </a:r>
          </a:p>
          <a:p>
            <a:pPr>
              <a:defRPr/>
            </a:pPr>
            <a:r>
              <a:rPr lang="sl-SI" altLang="sl-SI" dirty="0"/>
              <a:t>Spomin</a:t>
            </a:r>
          </a:p>
          <a:p>
            <a:pPr>
              <a:defRPr/>
            </a:pPr>
            <a:r>
              <a:rPr lang="sl-SI" altLang="sl-SI" dirty="0" err="1"/>
              <a:t>Grafomotorične</a:t>
            </a:r>
            <a:r>
              <a:rPr lang="sl-SI" altLang="sl-SI" dirty="0"/>
              <a:t> spretnosti</a:t>
            </a:r>
          </a:p>
          <a:p>
            <a:pPr>
              <a:defRPr/>
            </a:pPr>
            <a:r>
              <a:rPr lang="sl-SI" altLang="sl-SI" dirty="0"/>
              <a:t>Zaznavanje, opazovanje (pomemben tudi interes!)</a:t>
            </a:r>
          </a:p>
          <a:p>
            <a:pPr>
              <a:defRPr/>
            </a:pPr>
            <a:endParaRPr lang="sl-SI" alt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8867C7-CD77-49C6-82BB-B56DFA3E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Vloga odraslih</a:t>
            </a:r>
          </a:p>
        </p:txBody>
      </p:sp>
      <p:sp>
        <p:nvSpPr>
          <p:cNvPr id="27651" name="Označba mesta vsebine 2"/>
          <p:cNvSpPr>
            <a:spLocks noGrp="1"/>
          </p:cNvSpPr>
          <p:nvPr>
            <p:ph sz="quarter" idx="1"/>
          </p:nvPr>
        </p:nvSpPr>
        <p:spPr>
          <a:xfrm>
            <a:off x="327025" y="1628775"/>
            <a:ext cx="8504238" cy="4572000"/>
          </a:xfrm>
        </p:spPr>
        <p:txBody>
          <a:bodyPr/>
          <a:lstStyle/>
          <a:p>
            <a:r>
              <a:rPr lang="sl-SI" altLang="sl-SI" smtClean="0"/>
              <a:t>Otroci</a:t>
            </a:r>
            <a:r>
              <a:rPr lang="sl-SI" altLang="sl-SI" smtClean="0">
                <a:solidFill>
                  <a:srgbClr val="FF0000"/>
                </a:solidFill>
              </a:rPr>
              <a:t> zmorejo </a:t>
            </a:r>
            <a:r>
              <a:rPr lang="sl-SI" altLang="sl-SI" smtClean="0"/>
              <a:t>marsikaj, </a:t>
            </a:r>
            <a:r>
              <a:rPr lang="sl-SI" altLang="sl-SI" smtClean="0">
                <a:solidFill>
                  <a:srgbClr val="FF0000"/>
                </a:solidFill>
              </a:rPr>
              <a:t>znajo</a:t>
            </a:r>
            <a:r>
              <a:rPr lang="sl-SI" altLang="sl-SI" smtClean="0"/>
              <a:t> pa le tisto kar smo jih </a:t>
            </a:r>
            <a:r>
              <a:rPr lang="sl-SI" altLang="sl-SI" b="1" smtClean="0"/>
              <a:t>naučili</a:t>
            </a:r>
            <a:r>
              <a:rPr lang="sl-SI" altLang="sl-SI" smtClean="0"/>
              <a:t>, pri čemer smo</a:t>
            </a:r>
            <a:r>
              <a:rPr lang="sl-SI" altLang="sl-SI" b="1" smtClean="0"/>
              <a:t> vztrajali </a:t>
            </a:r>
            <a:r>
              <a:rPr lang="sl-SI" altLang="sl-SI" smtClean="0"/>
              <a:t>in za kar smo jih </a:t>
            </a:r>
            <a:r>
              <a:rPr lang="sl-SI" altLang="sl-SI" b="1" smtClean="0"/>
              <a:t>spodbujali</a:t>
            </a:r>
            <a:r>
              <a:rPr lang="sl-SI" altLang="sl-SI" smtClean="0"/>
              <a:t>.</a:t>
            </a:r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</p:txBody>
      </p:sp>
      <p:pic>
        <p:nvPicPr>
          <p:cNvPr id="27652" name="Picture 9" descr="Kako otroka naučiti vožnje s kolesom? - Ceneje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141663"/>
            <a:ext cx="573405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2C97E3-ABE7-49A6-92B3-2CA5CA0B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Vstop v šolo</a:t>
            </a:r>
          </a:p>
        </p:txBody>
      </p:sp>
      <p:sp>
        <p:nvSpPr>
          <p:cNvPr id="16387" name="Označba mesta vsebine 2">
            <a:extLst>
              <a:ext uri="{FF2B5EF4-FFF2-40B4-BE49-F238E27FC236}">
                <a16:creationId xmlns:a16="http://schemas.microsoft.com/office/drawing/2014/main" id="{FA843064-DA00-40BB-BFE6-24C7B8CB09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sl-SI" alt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Povsem nova situacija (otroka, starša)</a:t>
            </a:r>
          </a:p>
          <a:p>
            <a:pPr>
              <a:defRPr/>
            </a:pPr>
            <a:endParaRPr lang="sl-SI" alt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alt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Povezovanje šola-vrtec</a:t>
            </a:r>
          </a:p>
          <a:p>
            <a:pPr>
              <a:defRPr/>
            </a:pPr>
            <a:endParaRPr lang="sl-SI" alt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altLang="sl-SI" sz="2500" dirty="0">
                <a:latin typeface="Arial" panose="020B0604020202020204" pitchFamily="34" charset="0"/>
                <a:cs typeface="Arial" panose="020B0604020202020204" pitchFamily="34" charset="0"/>
              </a:rPr>
              <a:t>Starši otroku stojimo ob strani</a:t>
            </a:r>
          </a:p>
          <a:p>
            <a:pPr>
              <a:defRPr/>
            </a:pPr>
            <a:endParaRPr lang="sl-SI" alt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altLang="sl-SI" sz="2500" dirty="0">
                <a:latin typeface="Arial" panose="020B0604020202020204" pitchFamily="34" charset="0"/>
                <a:cs typeface="Arial" panose="020B0604020202020204" pitchFamily="34" charset="0"/>
              </a:rPr>
              <a:t>Dvomi o šoli</a:t>
            </a:r>
          </a:p>
          <a:p>
            <a:pPr>
              <a:defRPr/>
            </a:pPr>
            <a:endParaRPr lang="sl-SI" alt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altLang="sl-SI" sz="2500" dirty="0">
                <a:latin typeface="Arial" panose="020B0604020202020204" pitchFamily="34" charset="0"/>
                <a:cs typeface="Arial" panose="020B0604020202020204" pitchFamily="34" charset="0"/>
              </a:rPr>
              <a:t>Starši najbolje poznate svojega otroka</a:t>
            </a:r>
          </a:p>
          <a:p>
            <a:pPr>
              <a:defRPr/>
            </a:pPr>
            <a:endParaRPr lang="sl-SI" alt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altLang="sl-SI" sz="2500" dirty="0">
                <a:latin typeface="Arial" panose="020B0604020202020204" pitchFamily="34" charset="0"/>
                <a:cs typeface="Arial" panose="020B0604020202020204" pitchFamily="34" charset="0"/>
              </a:rPr>
              <a:t>Šolo predstavljajte realno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sl-SI" alt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2C747-049C-452E-9334-D298D8D8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Prehod v šolo olajša, če otrok</a:t>
            </a:r>
          </a:p>
        </p:txBody>
      </p:sp>
      <p:sp>
        <p:nvSpPr>
          <p:cNvPr id="29699" name="Označba mesta vsebin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2000" smtClean="0">
                <a:latin typeface="Arial" panose="020B0604020202020204" pitchFamily="34" charset="0"/>
                <a:cs typeface="Arial" panose="020B0604020202020204" pitchFamily="34" charset="0"/>
              </a:rPr>
              <a:t>Pozornost</a:t>
            </a:r>
          </a:p>
          <a:p>
            <a:endParaRPr lang="sl-SI" altLang="sl-SI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sl-SI" sz="2000" smtClean="0">
                <a:latin typeface="Arial" panose="020B0604020202020204" pitchFamily="34" charset="0"/>
                <a:cs typeface="Arial" panose="020B0604020202020204" pitchFamily="34" charset="0"/>
              </a:rPr>
              <a:t>Časovna orientacija</a:t>
            </a:r>
          </a:p>
          <a:p>
            <a:endParaRPr lang="sl-SI" altLang="sl-SI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sl-SI" sz="2000" smtClean="0">
                <a:latin typeface="Arial" panose="020B0604020202020204" pitchFamily="34" charset="0"/>
                <a:cs typeface="Arial" panose="020B0604020202020204" pitchFamily="34" charset="0"/>
              </a:rPr>
              <a:t>Komunikacija, govor</a:t>
            </a:r>
          </a:p>
          <a:p>
            <a:endParaRPr lang="sl-SI" altLang="sl-SI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sl-SI" sz="2000" smtClean="0">
                <a:latin typeface="Arial" panose="020B0604020202020204" pitchFamily="34" charset="0"/>
                <a:cs typeface="Arial" panose="020B0604020202020204" pitchFamily="34" charset="0"/>
              </a:rPr>
              <a:t>Samostojnost pri opravilih</a:t>
            </a:r>
          </a:p>
          <a:p>
            <a:endParaRPr lang="sl-SI" altLang="sl-SI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sl-SI" sz="2000" smtClean="0">
                <a:latin typeface="Arial" panose="020B0604020202020204" pitchFamily="34" charset="0"/>
                <a:cs typeface="Arial" panose="020B0604020202020204" pitchFamily="34" charset="0"/>
              </a:rPr>
              <a:t>Motorične spretnosti: groba, fina motorika</a:t>
            </a:r>
          </a:p>
          <a:p>
            <a:endParaRPr lang="sl-SI" altLang="sl-SI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sl-SI" sz="2000" smtClean="0">
                <a:latin typeface="Arial" panose="020B0604020202020204" pitchFamily="34" charset="0"/>
                <a:cs typeface="Arial" panose="020B0604020202020204" pitchFamily="34" charset="0"/>
              </a:rPr>
              <a:t>Kognitivna znanja</a:t>
            </a:r>
          </a:p>
          <a:p>
            <a:endParaRPr lang="sl-SI" altLang="sl-SI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vsebine 2">
            <a:extLst>
              <a:ext uri="{FF2B5EF4-FFF2-40B4-BE49-F238E27FC236}">
                <a16:creationId xmlns:a16="http://schemas.microsoft.com/office/drawing/2014/main" id="{128B8E0B-6965-4FCD-B434-DA9EF9F7C7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404813"/>
            <a:ext cx="8504238" cy="863600"/>
          </a:xfrm>
        </p:spPr>
        <p:txBody>
          <a:bodyPr>
            <a:no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sl-SI" altLang="sl-SI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lahko otroka pripravimo na šolo</a:t>
            </a:r>
          </a:p>
          <a:p>
            <a:pPr>
              <a:defRPr/>
            </a:pPr>
            <a:endParaRPr lang="sl-SI" altLang="sl-SI" dirty="0"/>
          </a:p>
          <a:p>
            <a:pPr>
              <a:lnSpc>
                <a:spcPct val="150000"/>
              </a:lnSpc>
              <a:defRPr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Otroku omogočite veliko vaj za razvijanje motoričnih spretnosti</a:t>
            </a:r>
          </a:p>
          <a:p>
            <a:pPr>
              <a:lnSpc>
                <a:spcPct val="150000"/>
              </a:lnSpc>
              <a:defRPr/>
            </a:pPr>
            <a:r>
              <a:rPr lang="sl-SI" alt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Privzgajanje</a:t>
            </a: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delovnih navad</a:t>
            </a:r>
          </a:p>
          <a:p>
            <a:pPr>
              <a:lnSpc>
                <a:spcPct val="150000"/>
              </a:lnSpc>
              <a:defRPr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Izkoristiti otrokovo radovednost</a:t>
            </a:r>
          </a:p>
          <a:p>
            <a:pPr>
              <a:lnSpc>
                <a:spcPct val="150000"/>
              </a:lnSpc>
              <a:defRPr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Bodite aktivni in ga navdušujte za nove stvari</a:t>
            </a:r>
          </a:p>
          <a:p>
            <a:pPr>
              <a:lnSpc>
                <a:spcPct val="150000"/>
              </a:lnSpc>
              <a:defRPr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Kvalitetno preživljanje skupnega prostega časa</a:t>
            </a:r>
          </a:p>
          <a:p>
            <a:pPr>
              <a:lnSpc>
                <a:spcPct val="150000"/>
              </a:lnSpc>
              <a:defRPr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Urjenje koncentracije in spomina</a:t>
            </a:r>
          </a:p>
          <a:p>
            <a:pPr>
              <a:lnSpc>
                <a:spcPct val="150000"/>
              </a:lnSpc>
              <a:defRPr/>
            </a:pPr>
            <a:r>
              <a:rPr lang="sl-SI" alt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Privzgajanje</a:t>
            </a: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bralnih navad</a:t>
            </a:r>
          </a:p>
          <a:p>
            <a:pPr>
              <a:lnSpc>
                <a:spcPct val="150000"/>
              </a:lnSpc>
              <a:defRPr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Navajanje na potrpežljivost in vztrajnost</a:t>
            </a:r>
          </a:p>
          <a:p>
            <a:pPr>
              <a:lnSpc>
                <a:spcPct val="150000"/>
              </a:lnSpc>
              <a:defRPr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Pohvala</a:t>
            </a:r>
          </a:p>
          <a:p>
            <a:pPr>
              <a:defRPr/>
            </a:pPr>
            <a:endParaRPr lang="sl-SI" altLang="sl-SI" sz="2000" dirty="0"/>
          </a:p>
          <a:p>
            <a:pPr>
              <a:defRPr/>
            </a:pPr>
            <a:endParaRPr lang="sl-SI" alt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C101EE-DE9A-4A4A-B33E-F1222C9F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8913"/>
            <a:ext cx="8534400" cy="1368425"/>
          </a:xfrm>
        </p:spPr>
        <p:txBody>
          <a:bodyPr/>
          <a:lstStyle/>
          <a:p>
            <a:pPr>
              <a:defRPr/>
            </a:pP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Nezavedno, učinkovito učenje, učenje  z dolgotrajnimi rezultati je kadar sami:</a:t>
            </a:r>
            <a:b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Ograda vsebine 2"/>
          <p:cNvSpPr>
            <a:spLocks noGrp="1"/>
          </p:cNvSpPr>
          <p:nvPr>
            <p:ph sz="quarter" idx="1"/>
          </p:nvPr>
        </p:nvSpPr>
        <p:spPr>
          <a:xfrm>
            <a:off x="301625" y="2133600"/>
            <a:ext cx="8504238" cy="3965575"/>
          </a:xfrm>
        </p:spPr>
        <p:txBody>
          <a:bodyPr/>
          <a:lstStyle/>
          <a:p>
            <a:r>
              <a:rPr lang="sl-SI" altLang="sl-SI" smtClean="0">
                <a:latin typeface="Arial" panose="020B0604020202020204" pitchFamily="34" charset="0"/>
                <a:cs typeface="Arial" panose="020B0604020202020204" pitchFamily="34" charset="0"/>
              </a:rPr>
              <a:t>nekaj </a:t>
            </a:r>
            <a:r>
              <a:rPr lang="sl-SI" altLang="sl-SI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vidimo</a:t>
            </a:r>
            <a:r>
              <a:rPr lang="sl-SI" altLang="sl-SI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l-SI" altLang="sl-SI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naredimo</a:t>
            </a:r>
            <a:r>
              <a:rPr lang="sl-SI" altLang="sl-SI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l-SI" altLang="sl-SI" smtClean="0">
                <a:latin typeface="Arial" panose="020B0604020202020204" pitchFamily="34" charset="0"/>
                <a:cs typeface="Arial" panose="020B0604020202020204" pitchFamily="34" charset="0"/>
              </a:rPr>
              <a:t>česar se </a:t>
            </a:r>
            <a:r>
              <a:rPr lang="sl-SI" altLang="sl-SI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dotaknemo</a:t>
            </a:r>
            <a:r>
              <a:rPr lang="sl-SI" altLang="sl-SI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l-SI" altLang="sl-SI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ovohamo</a:t>
            </a:r>
            <a:r>
              <a:rPr lang="sl-SI" altLang="sl-SI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l-SI" altLang="sl-SI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okusimo,</a:t>
            </a:r>
          </a:p>
          <a:p>
            <a:r>
              <a:rPr lang="sl-SI" altLang="sl-SI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slišimo.</a:t>
            </a:r>
            <a:endParaRPr lang="sl-SI" altLang="sl-SI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D39026-40E3-49C8-82F4-92DD1C68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Dolgo uvajalno obdobje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1A6E0AF-C6F7-4E1E-8742-11BC89BE67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Blag prehod iz vrtca v šolo</a:t>
            </a:r>
          </a:p>
          <a:p>
            <a:pPr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Prožen urnik</a:t>
            </a:r>
          </a:p>
          <a:p>
            <a:pPr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Skrajšane šolske ure</a:t>
            </a:r>
          </a:p>
          <a:p>
            <a:pPr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Pogosti in daljši odmori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1. september je blizu in daleč.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B5B7BF-A005-47A2-867F-9C5AEE21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VPIS</a:t>
            </a:r>
          </a:p>
        </p:txBody>
      </p:sp>
      <p:sp>
        <p:nvSpPr>
          <p:cNvPr id="34819" name="Označba mesta vsebine 2">
            <a:extLst>
              <a:ext uri="{FF2B5EF4-FFF2-40B4-BE49-F238E27FC236}">
                <a16:creationId xmlns:a16="http://schemas.microsoft.com/office/drawing/2014/main" id="{588C194C-D5D0-4C91-B407-8DC39F8D90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sl-SI" altLang="sl-SI" dirty="0"/>
              <a:t>VABILO OD ŠOLE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altLang="sl-SI" dirty="0"/>
              <a:t>(vpisni list, prijavnice)</a:t>
            </a:r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r>
              <a:rPr lang="sl-SI" altLang="sl-SI" dirty="0"/>
              <a:t>ZDRAVNIŠKI PREGLED</a:t>
            </a:r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r>
              <a:rPr lang="sl-SI" altLang="sl-SI" dirty="0"/>
              <a:t>Prilagojeno aktualnim razmeram. </a:t>
            </a:r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eaLnBrk="1" hangingPunct="1"/>
            <a:r>
              <a:rPr lang="sl-SI" altLang="sl-SI" sz="4000" smtClean="0">
                <a:solidFill>
                  <a:srgbClr val="7B9899"/>
                </a:solidFill>
              </a:rPr>
              <a:t> Pripravljenost otroka </a:t>
            </a:r>
            <a:br>
              <a:rPr lang="sl-SI" altLang="sl-SI" sz="4000" smtClean="0">
                <a:solidFill>
                  <a:srgbClr val="7B9899"/>
                </a:solidFill>
              </a:rPr>
            </a:br>
            <a:r>
              <a:rPr lang="sl-SI" altLang="sl-SI" sz="4000" smtClean="0">
                <a:solidFill>
                  <a:srgbClr val="7B9899"/>
                </a:solidFill>
              </a:rPr>
              <a:t>na vstop v šolo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910E509-1DF9-4932-96F8-D807241537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844675"/>
            <a:ext cx="8675688" cy="52562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sl-SI" altLang="sl-SI" dirty="0"/>
              <a:t>Zrelost –zmore in želi </a:t>
            </a:r>
            <a:r>
              <a:rPr lang="sl-SI" altLang="sl-SI" dirty="0">
                <a:solidFill>
                  <a:srgbClr val="FF0000"/>
                </a:solidFill>
              </a:rPr>
              <a:t>pridobivati veščine</a:t>
            </a:r>
            <a:r>
              <a:rPr lang="sl-SI" altLang="sl-SI" dirty="0"/>
              <a:t>, znanja in spretnosti in jih TUDI zna in želi </a:t>
            </a:r>
            <a:r>
              <a:rPr lang="sl-SI" altLang="sl-SI" dirty="0">
                <a:solidFill>
                  <a:srgbClr val="FF0000"/>
                </a:solidFill>
              </a:rPr>
              <a:t>UPORABITI, POKAZATI </a:t>
            </a:r>
            <a:r>
              <a:rPr lang="sl-SI" altLang="sl-SI" dirty="0"/>
              <a:t>in </a:t>
            </a:r>
            <a:r>
              <a:rPr lang="sl-SI" altLang="sl-SI" dirty="0">
                <a:solidFill>
                  <a:srgbClr val="FF0000"/>
                </a:solidFill>
              </a:rPr>
              <a:t>DELITI</a:t>
            </a:r>
            <a:r>
              <a:rPr lang="sl-SI" altLang="sl-SI" dirty="0"/>
              <a:t> z drugimi.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sl-SI" altLang="sl-SI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sl-SI" altLang="sl-SI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sl-SI" altLang="sl-SI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sl-SI" altLang="sl-SI" dirty="0"/>
          </a:p>
          <a:p>
            <a:pPr algn="r" eaLnBrk="1" hangingPunct="1">
              <a:buFont typeface="Wingdings 2" panose="05020102010507070707" pitchFamily="18" charset="2"/>
              <a:buNone/>
              <a:defRPr/>
            </a:pPr>
            <a:r>
              <a:rPr lang="sl-SI" altLang="sl-SI" dirty="0"/>
              <a:t>Osebnost: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sl-SI" altLang="sl-SI" dirty="0"/>
          </a:p>
          <a:p>
            <a:pPr eaLnBrk="1" hangingPunct="1">
              <a:buFontTx/>
              <a:buNone/>
              <a:defRPr/>
            </a:pPr>
            <a:endParaRPr lang="sl-SI" altLang="sl-SI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altLang="sl-SI" dirty="0"/>
          </a:p>
        </p:txBody>
      </p:sp>
      <p:pic>
        <p:nvPicPr>
          <p:cNvPr id="16388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8"/>
          <a:stretch>
            <a:fillRect/>
          </a:stretch>
        </p:blipFill>
        <p:spPr bwMode="auto">
          <a:xfrm>
            <a:off x="3636963" y="3500438"/>
            <a:ext cx="5343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>
                <a:solidFill>
                  <a:srgbClr val="7B9899"/>
                </a:solidFill>
              </a:rPr>
              <a:t>ODLOG ŠOLANJA</a:t>
            </a:r>
          </a:p>
        </p:txBody>
      </p:sp>
      <p:sp>
        <p:nvSpPr>
          <p:cNvPr id="34819" name="Ograda vsebin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 smtClean="0"/>
              <a:t>Korist otroka!</a:t>
            </a:r>
          </a:p>
          <a:p>
            <a:pPr eaLnBrk="1" hangingPunct="1"/>
            <a:r>
              <a:rPr lang="sl-SI" altLang="sl-SI" smtClean="0"/>
              <a:t>Vloga za odlog – ob vpisu</a:t>
            </a:r>
          </a:p>
          <a:p>
            <a:pPr eaLnBrk="1" hangingPunct="1"/>
            <a:r>
              <a:rPr lang="sl-SI" altLang="sl-SI" smtClean="0"/>
              <a:t>Mnenje psihologa ali drugega strokovnjaka, če je otrok v obravnavi</a:t>
            </a:r>
          </a:p>
          <a:p>
            <a:pPr eaLnBrk="1" hangingPunct="1"/>
            <a:r>
              <a:rPr lang="sl-SI" altLang="sl-SI" smtClean="0"/>
              <a:t>Mnenje komisije (vzgojiteljica, svetovalna delavka, zdravnica)</a:t>
            </a:r>
          </a:p>
          <a:p>
            <a:pPr eaLnBrk="1" hangingPunct="1"/>
            <a:r>
              <a:rPr lang="sl-SI" altLang="sl-SI" smtClean="0"/>
              <a:t>Potrdila potrebno priložiti do sredine maja.</a:t>
            </a:r>
          </a:p>
          <a:p>
            <a:pPr eaLnBrk="1" hangingPunct="1"/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4CAC7C8C-12EC-4B1F-B984-916D3CD87F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endParaRPr lang="sl-SI" altLang="sl-SI" sz="4000" dirty="0"/>
          </a:p>
          <a:p>
            <a:pPr eaLnBrk="1" hangingPunct="1">
              <a:defRPr/>
            </a:pPr>
            <a:endParaRPr lang="sl-SI" altLang="sl-SI" sz="4000" dirty="0"/>
          </a:p>
          <a:p>
            <a:pPr eaLnBrk="1" hangingPunct="1">
              <a:defRPr/>
            </a:pPr>
            <a:endParaRPr lang="sl-SI" altLang="sl-SI" sz="40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altLang="sl-SI" sz="40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altLang="sl-SI" sz="40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sl-SI" altLang="sl-SI" sz="4000" dirty="0"/>
              <a:t>HVALA ZA POZORNOST!</a:t>
            </a:r>
            <a:endParaRPr lang="en-US" altLang="sl-SI" sz="4000" dirty="0"/>
          </a:p>
        </p:txBody>
      </p:sp>
      <p:pic>
        <p:nvPicPr>
          <p:cNvPr id="35843" name="Picture 5" descr="PUJEVI PRIJATELJI | Medvedek Pu in prijatel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105025"/>
            <a:ext cx="45815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 txBox="1">
            <a:spLocks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300">
                <a:solidFill>
                  <a:srgbClr val="7B9899"/>
                </a:solidFill>
              </a:rPr>
              <a:t>Tri pomembne sestavine vzgoje</a:t>
            </a:r>
          </a:p>
        </p:txBody>
      </p:sp>
      <p:pic>
        <p:nvPicPr>
          <p:cNvPr id="17411" name="Slik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1" t="38010" r="21428" b="28122"/>
          <a:stretch>
            <a:fillRect/>
          </a:stretch>
        </p:blipFill>
        <p:spPr bwMode="auto">
          <a:xfrm>
            <a:off x="5649913" y="1273175"/>
            <a:ext cx="3019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vsebine 2">
            <a:extLst>
              <a:ext uri="{FF2B5EF4-FFF2-40B4-BE49-F238E27FC236}">
                <a16:creationId xmlns:a16="http://schemas.microsoft.com/office/drawing/2014/main" id="{8F4D7FCB-8243-491C-A57E-1A53395121E3}"/>
              </a:ext>
            </a:extLst>
          </p:cNvPr>
          <p:cNvSpPr txBox="1">
            <a:spLocks/>
          </p:cNvSpPr>
          <p:nvPr/>
        </p:nvSpPr>
        <p:spPr bwMode="auto">
          <a:xfrm>
            <a:off x="1135063" y="4763"/>
            <a:ext cx="9732962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defRPr/>
            </a:pPr>
            <a:endParaRPr lang="sl-SI" altLang="sl-SI" sz="2000" dirty="0"/>
          </a:p>
          <a:p>
            <a:pPr>
              <a:defRPr/>
            </a:pPr>
            <a:endParaRPr lang="sl-SI" altLang="sl-SI" sz="2000" dirty="0"/>
          </a:p>
          <a:p>
            <a:pPr>
              <a:defRPr/>
            </a:pPr>
            <a:endParaRPr lang="sl-SI" altLang="sl-SI" sz="2000" dirty="0"/>
          </a:p>
          <a:p>
            <a:pPr>
              <a:defRPr/>
            </a:pPr>
            <a:endParaRPr lang="sl-SI" altLang="sl-SI" sz="2000" dirty="0"/>
          </a:p>
          <a:p>
            <a:pPr>
              <a:defRPr/>
            </a:pPr>
            <a:r>
              <a:rPr lang="sl-SI" altLang="sl-SI" sz="2000" dirty="0"/>
              <a:t>Pričakovanja, zahteve</a:t>
            </a:r>
          </a:p>
          <a:p>
            <a:pPr>
              <a:defRPr/>
            </a:pPr>
            <a:endParaRPr lang="sl-SI" altLang="sl-SI" sz="2000" dirty="0"/>
          </a:p>
          <a:p>
            <a:pPr>
              <a:defRPr/>
            </a:pPr>
            <a:r>
              <a:rPr lang="sl-SI" altLang="sl-SI" sz="2000" dirty="0"/>
              <a:t>Pohvala, nagrada</a:t>
            </a:r>
          </a:p>
          <a:p>
            <a:pPr>
              <a:defRPr/>
            </a:pPr>
            <a:endParaRPr lang="sl-SI" altLang="sl-SI" sz="2000" dirty="0"/>
          </a:p>
          <a:p>
            <a:pPr>
              <a:defRPr/>
            </a:pPr>
            <a:r>
              <a:rPr lang="sl-SI" altLang="sl-SI" sz="2000" dirty="0"/>
              <a:t>Kazen, kritika </a:t>
            </a:r>
          </a:p>
          <a:p>
            <a:pPr>
              <a:defRPr/>
            </a:pPr>
            <a:endParaRPr lang="sl-SI" altLang="sl-SI" sz="2000" dirty="0"/>
          </a:p>
          <a:p>
            <a:pPr>
              <a:defRPr/>
            </a:pPr>
            <a:endParaRPr lang="sl-SI" altLang="sl-SI" sz="2000" dirty="0"/>
          </a:p>
          <a:p>
            <a:pPr>
              <a:defRPr/>
            </a:pPr>
            <a:endParaRPr lang="sl-SI" altLang="sl-SI" sz="2000" dirty="0"/>
          </a:p>
          <a:p>
            <a:pPr>
              <a:defRPr/>
            </a:pPr>
            <a:endParaRPr lang="sl-SI" altLang="sl-SI" sz="1600" dirty="0"/>
          </a:p>
          <a:p>
            <a:pPr>
              <a:defRPr/>
            </a:pPr>
            <a:endParaRPr lang="sl-SI" altLang="sl-SI" sz="1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sl-SI" altLang="sl-SI" sz="1600" dirty="0"/>
          </a:p>
          <a:p>
            <a:pPr>
              <a:defRPr/>
            </a:pPr>
            <a:endParaRPr lang="sl-SI" altLang="sl-SI" sz="1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altLang="sl-SI" sz="1600" dirty="0"/>
              <a:t>(Da bi bili pri vzgoji uspešni - vse 3 enako pomembne)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sl-SI" altLang="sl-SI" sz="16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altLang="sl-SI" sz="1600" dirty="0"/>
              <a:t>                    </a:t>
            </a:r>
          </a:p>
        </p:txBody>
      </p:sp>
      <p:pic>
        <p:nvPicPr>
          <p:cNvPr id="17416" name="Picture 8" descr="Image for Mala knjiga za velike starše from emk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820988"/>
            <a:ext cx="16764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A3FC0D-DC75-4B53-A559-21571144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Zahteve in pričakovanja</a:t>
            </a:r>
          </a:p>
        </p:txBody>
      </p:sp>
      <p:sp>
        <p:nvSpPr>
          <p:cNvPr id="19459" name="Označba mesta vsebine 2">
            <a:extLst>
              <a:ext uri="{FF2B5EF4-FFF2-40B4-BE49-F238E27FC236}">
                <a16:creationId xmlns:a16="http://schemas.microsoft.com/office/drawing/2014/main" id="{29ABFCBA-3E7A-4BED-8273-F01A30DB00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1484313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sl-SI" altLang="sl-SI" sz="2400" dirty="0"/>
              <a:t>Pravila, prepovedi, zapovedi</a:t>
            </a:r>
          </a:p>
          <a:p>
            <a:pPr>
              <a:defRPr/>
            </a:pPr>
            <a:r>
              <a:rPr lang="sl-SI" altLang="sl-SI" sz="2400" dirty="0"/>
              <a:t>Tudi neprijetne </a:t>
            </a:r>
          </a:p>
          <a:p>
            <a:pPr>
              <a:defRPr/>
            </a:pPr>
            <a:r>
              <a:rPr lang="sl-SI" altLang="sl-SI" sz="2400" dirty="0"/>
              <a:t>Jasno postavljene in dosledno izpeljane (vztrajni)</a:t>
            </a:r>
          </a:p>
          <a:p>
            <a:pPr>
              <a:defRPr/>
            </a:pPr>
            <a:r>
              <a:rPr lang="sl-SI" altLang="sl-SI" sz="2400" dirty="0"/>
              <a:t>Med partnerjema enotne</a:t>
            </a:r>
          </a:p>
          <a:p>
            <a:pPr>
              <a:defRPr/>
            </a:pPr>
            <a:r>
              <a:rPr lang="sl-SI" altLang="sl-SI" sz="2400" dirty="0"/>
              <a:t>Primerne otrokovi razvojni stopnji in njegovim zmožnostim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altLang="sl-SI" sz="2400" dirty="0"/>
              <a:t>Prenizke zahteve – dvom v svoje sposobnosti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altLang="sl-SI" sz="2400" dirty="0"/>
              <a:t>Previsoke zahteve – občutek neuspešnosti, frustracija</a:t>
            </a:r>
          </a:p>
          <a:p>
            <a:pPr>
              <a:defRPr/>
            </a:pPr>
            <a:r>
              <a:rPr lang="sl-SI" altLang="sl-SI" sz="2400" dirty="0"/>
              <a:t>Samopodoba </a:t>
            </a:r>
          </a:p>
          <a:p>
            <a:pPr>
              <a:defRPr/>
            </a:pPr>
            <a:r>
              <a:rPr lang="sl-SI" altLang="sl-SI" sz="2400" dirty="0"/>
              <a:t>6 letnik – obdobje delavnosti, marljivosti</a:t>
            </a:r>
          </a:p>
          <a:p>
            <a:pPr>
              <a:defRPr/>
            </a:pPr>
            <a:r>
              <a:rPr lang="sl-SI" altLang="sl-SI" sz="2400" dirty="0"/>
              <a:t>Uspeh, dosežek - motivator (hormoni sreče) – potegne v krog novih izzivov, ciljev</a:t>
            </a:r>
          </a:p>
          <a:p>
            <a:pPr>
              <a:defRPr/>
            </a:pPr>
            <a:endParaRPr lang="sl-SI" altLang="sl-SI" sz="2400" dirty="0"/>
          </a:p>
          <a:p>
            <a:pPr>
              <a:defRPr/>
            </a:pPr>
            <a:endParaRPr lang="sl-SI" altLang="sl-SI" dirty="0"/>
          </a:p>
        </p:txBody>
      </p:sp>
      <p:pic>
        <p:nvPicPr>
          <p:cNvPr id="19461" name="Picture 5" descr="I DID IT!&quot; - Original Song By Ryde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431925"/>
            <a:ext cx="861377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0AE543-FC57-4B30-AC49-704D1C2B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Pohvala in kritika</a:t>
            </a:r>
          </a:p>
        </p:txBody>
      </p:sp>
      <p:sp>
        <p:nvSpPr>
          <p:cNvPr id="20483" name="Označba mesta vsebine 2">
            <a:extLst>
              <a:ext uri="{FF2B5EF4-FFF2-40B4-BE49-F238E27FC236}">
                <a16:creationId xmlns:a16="http://schemas.microsoft.com/office/drawing/2014/main" id="{59AD0B16-FCC5-4CAF-B475-71212EF884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5650" y="1341438"/>
            <a:ext cx="8504238" cy="4968875"/>
          </a:xfrm>
        </p:spPr>
        <p:txBody>
          <a:bodyPr/>
          <a:lstStyle/>
          <a:p>
            <a:pPr>
              <a:defRPr/>
            </a:pPr>
            <a:r>
              <a:rPr lang="sl-SI" altLang="sl-SI" sz="2400" b="1" dirty="0"/>
              <a:t>Pohvala </a:t>
            </a:r>
            <a:r>
              <a:rPr lang="sl-SI" altLang="sl-SI" sz="2400" dirty="0"/>
              <a:t>– zunanja motivacija (se uči za odrasle)</a:t>
            </a:r>
          </a:p>
          <a:p>
            <a:pPr>
              <a:defRPr/>
            </a:pPr>
            <a:r>
              <a:rPr lang="sl-SI" altLang="sl-SI" sz="2400" dirty="0"/>
              <a:t>Nagrada ni samo materialna dobrina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altLang="sl-SI" sz="2400" dirty="0"/>
              <a:t>Premalo pohvale?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altLang="sl-SI" sz="2400" dirty="0"/>
              <a:t>Nerealna pohvala? Izkrivljena samopodoba.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sl-SI" altLang="sl-SI" sz="2400" dirty="0"/>
          </a:p>
          <a:p>
            <a:pPr>
              <a:defRPr/>
            </a:pPr>
            <a:r>
              <a:rPr lang="sl-SI" altLang="sl-SI" sz="2400" b="1" dirty="0"/>
              <a:t>Kazen ja / kazen ne?</a:t>
            </a:r>
          </a:p>
          <a:p>
            <a:pPr>
              <a:defRPr/>
            </a:pPr>
            <a:r>
              <a:rPr lang="sl-SI" altLang="sl-SI" sz="2400" b="1" dirty="0"/>
              <a:t>Obsojamo fizično kazen, žaljivo kritiko</a:t>
            </a:r>
          </a:p>
          <a:p>
            <a:pPr>
              <a:defRPr/>
            </a:pPr>
            <a:r>
              <a:rPr lang="sl-SI" altLang="sl-SI" sz="2400" dirty="0"/>
              <a:t>Pomembno, da vključuje tudi usmerjanje v pravilno vedenje, </a:t>
            </a:r>
            <a:r>
              <a:rPr lang="sl-SI" altLang="sl-SI" sz="2400" dirty="0">
                <a:solidFill>
                  <a:srgbClr val="FF0000"/>
                </a:solidFill>
              </a:rPr>
              <a:t>možnost da popravi, izboljša – da se uči iz napak!</a:t>
            </a:r>
          </a:p>
          <a:p>
            <a:pPr>
              <a:defRPr/>
            </a:pPr>
            <a:r>
              <a:rPr lang="sl-SI" altLang="sl-SI" sz="2400" dirty="0"/>
              <a:t>Neprijetna tako za odraslega kot za otroka</a:t>
            </a:r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9DAA07-DD4E-4CF4-8AE9-40ED2602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Različni vzgojni stili</a:t>
            </a:r>
          </a:p>
        </p:txBody>
      </p:sp>
      <p:pic>
        <p:nvPicPr>
          <p:cNvPr id="20483" name="Označba mesta vsebin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438" y="3014663"/>
            <a:ext cx="1598612" cy="1597025"/>
          </a:xfr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545AC4C4-F2FB-49E8-94B8-B255AD5A99B4}"/>
              </a:ext>
            </a:extLst>
          </p:cNvPr>
          <p:cNvSpPr/>
          <p:nvPr/>
        </p:nvSpPr>
        <p:spPr>
          <a:xfrm>
            <a:off x="1431925" y="1820863"/>
            <a:ext cx="1584325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20485" name="Slik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90658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Slika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73550"/>
            <a:ext cx="15970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Slika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437063"/>
            <a:ext cx="15970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7DB8F2B6-C7BF-46EE-A638-D767D69B7F62}"/>
              </a:ext>
            </a:extLst>
          </p:cNvPr>
          <p:cNvCxnSpPr>
            <a:cxnSpLocks/>
          </p:cNvCxnSpPr>
          <p:nvPr/>
        </p:nvCxnSpPr>
        <p:spPr>
          <a:xfrm>
            <a:off x="2281238" y="2276475"/>
            <a:ext cx="0" cy="37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A007D1FA-6885-4C3C-A57C-571C0FB45F04}"/>
              </a:ext>
            </a:extLst>
          </p:cNvPr>
          <p:cNvCxnSpPr>
            <a:cxnSpLocks/>
          </p:cNvCxnSpPr>
          <p:nvPr/>
        </p:nvCxnSpPr>
        <p:spPr>
          <a:xfrm>
            <a:off x="2184400" y="4941888"/>
            <a:ext cx="0" cy="274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A01AFC51-706A-4A37-AF66-D3BC4A9318E7}"/>
              </a:ext>
            </a:extLst>
          </p:cNvPr>
          <p:cNvCxnSpPr>
            <a:cxnSpLocks/>
          </p:cNvCxnSpPr>
          <p:nvPr/>
        </p:nvCxnSpPr>
        <p:spPr>
          <a:xfrm>
            <a:off x="7315200" y="4830763"/>
            <a:ext cx="0" cy="24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42B20C04-682E-4EBB-969B-C47BC6971DD3}"/>
              </a:ext>
            </a:extLst>
          </p:cNvPr>
          <p:cNvCxnSpPr>
            <a:cxnSpLocks/>
          </p:cNvCxnSpPr>
          <p:nvPr/>
        </p:nvCxnSpPr>
        <p:spPr>
          <a:xfrm>
            <a:off x="2281238" y="2654300"/>
            <a:ext cx="252412" cy="198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E010C3FC-1F36-4E23-AEB3-29BA1250B8F2}"/>
              </a:ext>
            </a:extLst>
          </p:cNvPr>
          <p:cNvCxnSpPr>
            <a:cxnSpLocks/>
          </p:cNvCxnSpPr>
          <p:nvPr/>
        </p:nvCxnSpPr>
        <p:spPr>
          <a:xfrm>
            <a:off x="4554538" y="3714750"/>
            <a:ext cx="434975" cy="328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D9C9E11E-7FDA-46AA-BBCB-DB0A385CB2EE}"/>
              </a:ext>
            </a:extLst>
          </p:cNvPr>
          <p:cNvCxnSpPr>
            <a:cxnSpLocks/>
          </p:cNvCxnSpPr>
          <p:nvPr/>
        </p:nvCxnSpPr>
        <p:spPr>
          <a:xfrm>
            <a:off x="7107238" y="2614613"/>
            <a:ext cx="542925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FB07CA4E-B2E9-4A04-B07A-8358AF81B406}"/>
              </a:ext>
            </a:extLst>
          </p:cNvPr>
          <p:cNvCxnSpPr>
            <a:cxnSpLocks/>
          </p:cNvCxnSpPr>
          <p:nvPr/>
        </p:nvCxnSpPr>
        <p:spPr>
          <a:xfrm>
            <a:off x="2165350" y="5241925"/>
            <a:ext cx="284163" cy="12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F84C815A-9D90-4916-9084-37BFD8D090E7}"/>
              </a:ext>
            </a:extLst>
          </p:cNvPr>
          <p:cNvCxnSpPr>
            <a:cxnSpLocks/>
          </p:cNvCxnSpPr>
          <p:nvPr/>
        </p:nvCxnSpPr>
        <p:spPr>
          <a:xfrm>
            <a:off x="7315200" y="5065713"/>
            <a:ext cx="544513" cy="42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CAB549AB-59C0-48CD-B423-CB35AA32E306}"/>
              </a:ext>
            </a:extLst>
          </p:cNvPr>
          <p:cNvCxnSpPr>
            <a:cxnSpLocks/>
          </p:cNvCxnSpPr>
          <p:nvPr/>
        </p:nvCxnSpPr>
        <p:spPr>
          <a:xfrm flipH="1">
            <a:off x="1749425" y="2654300"/>
            <a:ext cx="531815" cy="303213"/>
          </a:xfrm>
          <a:prstGeom prst="lin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9B6F8227-5E2D-426A-8A30-F33265FDCA18}"/>
              </a:ext>
            </a:extLst>
          </p:cNvPr>
          <p:cNvCxnSpPr>
            <a:cxnSpLocks/>
          </p:cNvCxnSpPr>
          <p:nvPr/>
        </p:nvCxnSpPr>
        <p:spPr>
          <a:xfrm flipH="1">
            <a:off x="4148138" y="3730625"/>
            <a:ext cx="411162" cy="3222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2C0D9E6C-C737-4D93-AAD4-93941BBF5AF0}"/>
              </a:ext>
            </a:extLst>
          </p:cNvPr>
          <p:cNvCxnSpPr>
            <a:cxnSpLocks/>
          </p:cNvCxnSpPr>
          <p:nvPr/>
        </p:nvCxnSpPr>
        <p:spPr>
          <a:xfrm flipH="1">
            <a:off x="6951663" y="2632075"/>
            <a:ext cx="155575" cy="119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FC5FF419-E7AF-47ED-B059-315C6D6CDF77}"/>
              </a:ext>
            </a:extLst>
          </p:cNvPr>
          <p:cNvCxnSpPr>
            <a:cxnSpLocks/>
          </p:cNvCxnSpPr>
          <p:nvPr/>
        </p:nvCxnSpPr>
        <p:spPr>
          <a:xfrm flipH="1">
            <a:off x="1981200" y="5233988"/>
            <a:ext cx="207963" cy="131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CCAD79CE-F82B-4D4C-970F-BE532472CF74}"/>
              </a:ext>
            </a:extLst>
          </p:cNvPr>
          <p:cNvCxnSpPr>
            <a:cxnSpLocks/>
          </p:cNvCxnSpPr>
          <p:nvPr/>
        </p:nvCxnSpPr>
        <p:spPr>
          <a:xfrm flipH="1">
            <a:off x="7019925" y="5068888"/>
            <a:ext cx="295275" cy="236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1" name="PoljeZBesedilom 31"/>
          <p:cNvSpPr txBox="1">
            <a:spLocks noChangeArrowheads="1"/>
          </p:cNvSpPr>
          <p:nvPr/>
        </p:nvSpPr>
        <p:spPr bwMode="auto">
          <a:xfrm>
            <a:off x="2049463" y="1492250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Z</a:t>
            </a:r>
          </a:p>
        </p:txBody>
      </p:sp>
      <p:sp>
        <p:nvSpPr>
          <p:cNvPr id="20502" name="PoljeZBesedilom 32"/>
          <p:cNvSpPr txBox="1">
            <a:spLocks noChangeArrowheads="1"/>
          </p:cNvSpPr>
          <p:nvPr/>
        </p:nvSpPr>
        <p:spPr bwMode="auto">
          <a:xfrm>
            <a:off x="4405313" y="2700338"/>
            <a:ext cx="296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Z</a:t>
            </a:r>
          </a:p>
        </p:txBody>
      </p:sp>
      <p:sp>
        <p:nvSpPr>
          <p:cNvPr id="20503" name="PoljeZBesedilom 34"/>
          <p:cNvSpPr txBox="1">
            <a:spLocks noChangeArrowheads="1"/>
          </p:cNvSpPr>
          <p:nvPr/>
        </p:nvSpPr>
        <p:spPr bwMode="auto">
          <a:xfrm>
            <a:off x="6951663" y="1528763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 b="1"/>
              <a:t>Z</a:t>
            </a:r>
          </a:p>
        </p:txBody>
      </p:sp>
      <p:sp>
        <p:nvSpPr>
          <p:cNvPr id="20504" name="PoljeZBesedilom 35"/>
          <p:cNvSpPr txBox="1">
            <a:spLocks noChangeArrowheads="1"/>
          </p:cNvSpPr>
          <p:nvPr/>
        </p:nvSpPr>
        <p:spPr bwMode="auto">
          <a:xfrm>
            <a:off x="7158038" y="4000500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Z</a:t>
            </a:r>
          </a:p>
        </p:txBody>
      </p:sp>
      <p:sp>
        <p:nvSpPr>
          <p:cNvPr id="20505" name="PoljeZBesedilom 36"/>
          <p:cNvSpPr txBox="1">
            <a:spLocks noChangeArrowheads="1"/>
          </p:cNvSpPr>
          <p:nvPr/>
        </p:nvSpPr>
        <p:spPr bwMode="auto">
          <a:xfrm>
            <a:off x="2001838" y="4154488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Z</a:t>
            </a:r>
          </a:p>
        </p:txBody>
      </p:sp>
      <p:sp>
        <p:nvSpPr>
          <p:cNvPr id="20506" name="PoljeZBesedilom 37"/>
          <p:cNvSpPr txBox="1">
            <a:spLocks noChangeArrowheads="1"/>
          </p:cNvSpPr>
          <p:nvPr/>
        </p:nvSpPr>
        <p:spPr bwMode="auto">
          <a:xfrm>
            <a:off x="1284288" y="3022600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 b="1"/>
              <a:t>P</a:t>
            </a:r>
          </a:p>
        </p:txBody>
      </p:sp>
      <p:sp>
        <p:nvSpPr>
          <p:cNvPr id="20507" name="PoljeZBesedilom 38"/>
          <p:cNvSpPr txBox="1">
            <a:spLocks noChangeArrowheads="1"/>
          </p:cNvSpPr>
          <p:nvPr/>
        </p:nvSpPr>
        <p:spPr bwMode="auto">
          <a:xfrm>
            <a:off x="1200150" y="5654675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P</a:t>
            </a:r>
          </a:p>
        </p:txBody>
      </p:sp>
      <p:sp>
        <p:nvSpPr>
          <p:cNvPr id="20508" name="PoljeZBesedilom 39"/>
          <p:cNvSpPr txBox="1">
            <a:spLocks noChangeArrowheads="1"/>
          </p:cNvSpPr>
          <p:nvPr/>
        </p:nvSpPr>
        <p:spPr bwMode="auto">
          <a:xfrm>
            <a:off x="3587750" y="4186238"/>
            <a:ext cx="29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P</a:t>
            </a:r>
          </a:p>
        </p:txBody>
      </p:sp>
      <p:sp>
        <p:nvSpPr>
          <p:cNvPr id="20509" name="PoljeZBesedilom 40"/>
          <p:cNvSpPr txBox="1">
            <a:spLocks noChangeArrowheads="1"/>
          </p:cNvSpPr>
          <p:nvPr/>
        </p:nvSpPr>
        <p:spPr bwMode="auto">
          <a:xfrm>
            <a:off x="6091238" y="3022600"/>
            <a:ext cx="296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P</a:t>
            </a:r>
          </a:p>
        </p:txBody>
      </p:sp>
      <p:sp>
        <p:nvSpPr>
          <p:cNvPr id="20510" name="PoljeZBesedilom 41"/>
          <p:cNvSpPr txBox="1">
            <a:spLocks noChangeArrowheads="1"/>
          </p:cNvSpPr>
          <p:nvPr/>
        </p:nvSpPr>
        <p:spPr bwMode="auto">
          <a:xfrm>
            <a:off x="6238875" y="5464175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P</a:t>
            </a:r>
          </a:p>
        </p:txBody>
      </p:sp>
      <p:sp>
        <p:nvSpPr>
          <p:cNvPr id="20511" name="PoljeZBesedilom 42"/>
          <p:cNvSpPr txBox="1">
            <a:spLocks noChangeArrowheads="1"/>
          </p:cNvSpPr>
          <p:nvPr/>
        </p:nvSpPr>
        <p:spPr bwMode="auto">
          <a:xfrm>
            <a:off x="2941638" y="3076575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K</a:t>
            </a:r>
          </a:p>
        </p:txBody>
      </p:sp>
      <p:sp>
        <p:nvSpPr>
          <p:cNvPr id="20512" name="PoljeZBesedilom 43"/>
          <p:cNvSpPr txBox="1">
            <a:spLocks noChangeArrowheads="1"/>
          </p:cNvSpPr>
          <p:nvPr/>
        </p:nvSpPr>
        <p:spPr bwMode="auto">
          <a:xfrm>
            <a:off x="5289550" y="4043363"/>
            <a:ext cx="29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K</a:t>
            </a:r>
          </a:p>
        </p:txBody>
      </p:sp>
      <p:sp>
        <p:nvSpPr>
          <p:cNvPr id="20513" name="PoljeZBesedilom 44"/>
          <p:cNvSpPr txBox="1">
            <a:spLocks noChangeArrowheads="1"/>
          </p:cNvSpPr>
          <p:nvPr/>
        </p:nvSpPr>
        <p:spPr bwMode="auto">
          <a:xfrm>
            <a:off x="7899400" y="2949575"/>
            <a:ext cx="29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 b="1"/>
              <a:t>K</a:t>
            </a:r>
          </a:p>
        </p:txBody>
      </p:sp>
      <p:sp>
        <p:nvSpPr>
          <p:cNvPr id="20514" name="PoljeZBesedilom 45"/>
          <p:cNvSpPr txBox="1">
            <a:spLocks noChangeArrowheads="1"/>
          </p:cNvSpPr>
          <p:nvPr/>
        </p:nvSpPr>
        <p:spPr bwMode="auto">
          <a:xfrm>
            <a:off x="2876550" y="5456238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K</a:t>
            </a:r>
          </a:p>
        </p:txBody>
      </p:sp>
      <p:sp>
        <p:nvSpPr>
          <p:cNvPr id="20515" name="PoljeZBesedilom 46"/>
          <p:cNvSpPr txBox="1">
            <a:spLocks noChangeArrowheads="1"/>
          </p:cNvSpPr>
          <p:nvPr/>
        </p:nvSpPr>
        <p:spPr bwMode="auto">
          <a:xfrm>
            <a:off x="8093075" y="5500688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 b="1"/>
              <a:t>K</a:t>
            </a:r>
          </a:p>
        </p:txBody>
      </p:sp>
      <p:cxnSp>
        <p:nvCxnSpPr>
          <p:cNvPr id="57" name="Raven povezovalnik 56">
            <a:extLst>
              <a:ext uri="{FF2B5EF4-FFF2-40B4-BE49-F238E27FC236}">
                <a16:creationId xmlns:a16="http://schemas.microsoft.com/office/drawing/2014/main" id="{4AF2D37D-5E6B-48A9-9A4B-CB71E170C590}"/>
              </a:ext>
            </a:extLst>
          </p:cNvPr>
          <p:cNvCxnSpPr>
            <a:cxnSpLocks/>
          </p:cNvCxnSpPr>
          <p:nvPr/>
        </p:nvCxnSpPr>
        <p:spPr>
          <a:xfrm flipV="1">
            <a:off x="7107238" y="2087563"/>
            <a:ext cx="0" cy="544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Raven povezovalnik 59">
            <a:extLst>
              <a:ext uri="{FF2B5EF4-FFF2-40B4-BE49-F238E27FC236}">
                <a16:creationId xmlns:a16="http://schemas.microsoft.com/office/drawing/2014/main" id="{A3D6629B-55DA-45B5-90C9-41CAE79F5B5F}"/>
              </a:ext>
            </a:extLst>
          </p:cNvPr>
          <p:cNvCxnSpPr>
            <a:cxnSpLocks/>
          </p:cNvCxnSpPr>
          <p:nvPr/>
        </p:nvCxnSpPr>
        <p:spPr>
          <a:xfrm flipH="1" flipV="1">
            <a:off x="4552950" y="3208338"/>
            <a:ext cx="1588" cy="522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ravokotnik 2">
            <a:extLst>
              <a:ext uri="{FF2B5EF4-FFF2-40B4-BE49-F238E27FC236}">
                <a16:creationId xmlns:a16="http://schemas.microsoft.com/office/drawing/2014/main" id="{BF06AE0F-C393-4814-A84E-29CC96215369}"/>
              </a:ext>
            </a:extLst>
          </p:cNvPr>
          <p:cNvSpPr/>
          <p:nvPr/>
        </p:nvSpPr>
        <p:spPr>
          <a:xfrm>
            <a:off x="3754438" y="2144713"/>
            <a:ext cx="1584325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519" name="PoljeZBesedilom 4"/>
          <p:cNvSpPr txBox="1">
            <a:spLocks noChangeArrowheads="1"/>
          </p:cNvSpPr>
          <p:nvPr/>
        </p:nvSpPr>
        <p:spPr bwMode="auto">
          <a:xfrm>
            <a:off x="3754438" y="2244725"/>
            <a:ext cx="1598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IDEAL:</a:t>
            </a:r>
          </a:p>
        </p:txBody>
      </p:sp>
      <p:sp>
        <p:nvSpPr>
          <p:cNvPr id="20520" name="PoljeZBesedilom 4"/>
          <p:cNvSpPr txBox="1">
            <a:spLocks noChangeArrowheads="1"/>
          </p:cNvSpPr>
          <p:nvPr/>
        </p:nvSpPr>
        <p:spPr bwMode="auto">
          <a:xfrm>
            <a:off x="484188" y="1717675"/>
            <a:ext cx="1598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RAZVAJANJE</a:t>
            </a:r>
          </a:p>
        </p:txBody>
      </p:sp>
      <p:sp>
        <p:nvSpPr>
          <p:cNvPr id="20521" name="PoljeZBesedilom 4"/>
          <p:cNvSpPr txBox="1">
            <a:spLocks noChangeArrowheads="1"/>
          </p:cNvSpPr>
          <p:nvPr/>
        </p:nvSpPr>
        <p:spPr bwMode="auto">
          <a:xfrm>
            <a:off x="6181725" y="962025"/>
            <a:ext cx="2206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        PRESOCIALIZACIJA</a:t>
            </a:r>
          </a:p>
        </p:txBody>
      </p:sp>
      <p:sp>
        <p:nvSpPr>
          <p:cNvPr id="20522" name="PoljeZBesedilom 4"/>
          <p:cNvSpPr txBox="1">
            <a:spLocks noChangeArrowheads="1"/>
          </p:cNvSpPr>
          <p:nvPr/>
        </p:nvSpPr>
        <p:spPr bwMode="auto">
          <a:xfrm>
            <a:off x="207963" y="4184650"/>
            <a:ext cx="1741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PRETIRANO </a:t>
            </a:r>
          </a:p>
          <a:p>
            <a:r>
              <a:rPr lang="sl-SI" altLang="sl-SI"/>
              <a:t>ZAŠČITNIŠTVO</a:t>
            </a:r>
          </a:p>
        </p:txBody>
      </p:sp>
      <p:sp>
        <p:nvSpPr>
          <p:cNvPr id="20523" name="PoljeZBesedilom 4"/>
          <p:cNvSpPr txBox="1">
            <a:spLocks noChangeArrowheads="1"/>
          </p:cNvSpPr>
          <p:nvPr/>
        </p:nvSpPr>
        <p:spPr bwMode="auto">
          <a:xfrm>
            <a:off x="6516688" y="5864225"/>
            <a:ext cx="2528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/>
              <a:t>ZANEMARJENJE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274638" y="333375"/>
            <a:ext cx="8534400" cy="758825"/>
          </a:xfrm>
        </p:spPr>
        <p:txBody>
          <a:bodyPr/>
          <a:lstStyle/>
          <a:p>
            <a:pPr eaLnBrk="1" hangingPunct="1"/>
            <a:r>
              <a:rPr lang="sl-SI" altLang="sl-SI" smtClean="0">
                <a:solidFill>
                  <a:srgbClr val="7B9899"/>
                </a:solidFill>
              </a:rPr>
              <a:t>Vplivi vzgojnega stila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8291512" cy="4897437"/>
          </a:xfrm>
        </p:spPr>
        <p:txBody>
          <a:bodyPr/>
          <a:lstStyle/>
          <a:p>
            <a:pPr eaLnBrk="1" hangingPunct="1"/>
            <a:endParaRPr lang="sl-SI" altLang="sl-SI" sz="2000" smtClean="0"/>
          </a:p>
          <a:p>
            <a:pPr eaLnBrk="1" hangingPunct="1"/>
            <a:r>
              <a:rPr lang="sl-SI" altLang="sl-SI" sz="2800" smtClean="0"/>
              <a:t>SAMOPODOBA </a:t>
            </a:r>
          </a:p>
          <a:p>
            <a:pPr eaLnBrk="1" hangingPunct="1"/>
            <a:r>
              <a:rPr lang="sl-SI" altLang="sl-SI" sz="2800" smtClean="0"/>
              <a:t>DELOVNE NAVADE (premagati napor?)</a:t>
            </a:r>
          </a:p>
          <a:p>
            <a:pPr eaLnBrk="1" hangingPunct="1"/>
            <a:r>
              <a:rPr lang="sl-SI" altLang="sl-SI" sz="2800" smtClean="0"/>
              <a:t>VEŠČINE/ZNANJA </a:t>
            </a:r>
          </a:p>
          <a:p>
            <a:pPr eaLnBrk="1" hangingPunct="1"/>
            <a:r>
              <a:rPr lang="sl-SI" altLang="sl-SI" sz="2800" smtClean="0"/>
              <a:t>VREDNOTE</a:t>
            </a:r>
          </a:p>
          <a:p>
            <a:pPr eaLnBrk="1" hangingPunct="1"/>
            <a:r>
              <a:rPr lang="sl-SI" altLang="sl-SI" sz="2800" smtClean="0"/>
              <a:t>ODNOSI MED VRSTNIKI</a:t>
            </a:r>
          </a:p>
          <a:p>
            <a:pPr eaLnBrk="1" hangingPunct="1"/>
            <a:r>
              <a:rPr lang="sl-SI" altLang="sl-SI" sz="2800" smtClean="0"/>
              <a:t>SAMOSTOJNOST</a:t>
            </a:r>
          </a:p>
          <a:p>
            <a:pPr eaLnBrk="1" hangingPunct="1"/>
            <a:r>
              <a:rPr lang="sl-SI" altLang="sl-SI" sz="2800" smtClean="0"/>
              <a:t>SPOPRIJEMALNE STRATEGIJE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679F6-9279-4580-B050-0C942E9F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Ravnotežje</a:t>
            </a:r>
          </a:p>
        </p:txBody>
      </p:sp>
      <p:sp>
        <p:nvSpPr>
          <p:cNvPr id="22531" name="Ograda vsebin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 sz="2800" smtClean="0"/>
              <a:t>Kakšen je vaš vzgojni stil?</a:t>
            </a:r>
          </a:p>
          <a:p>
            <a:pPr eaLnBrk="1" hangingPunct="1"/>
            <a:endParaRPr lang="sl-SI" altLang="sl-SI" sz="2800" smtClean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FECED7E-3A24-47A7-B4CD-4B546C551A6C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2492375"/>
          <a:ext cx="6096000" cy="229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37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Zahteve postavljam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Pohvalim</a:t>
                      </a:r>
                    </a:p>
                    <a:p>
                      <a:r>
                        <a:rPr lang="sl-SI" sz="1800" dirty="0"/>
                        <a:t>nagradim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Kritiziram</a:t>
                      </a:r>
                    </a:p>
                    <a:p>
                      <a:r>
                        <a:rPr lang="sl-SI" sz="1800" dirty="0"/>
                        <a:t>kaznujem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7">
                <a:tc>
                  <a:txBody>
                    <a:bodyPr/>
                    <a:lstStyle/>
                    <a:p>
                      <a:r>
                        <a:rPr lang="sl-SI" sz="1800" dirty="0"/>
                        <a:t>Večkrat na dan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x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52">
                <a:tc>
                  <a:txBody>
                    <a:bodyPr/>
                    <a:lstStyle/>
                    <a:p>
                      <a:r>
                        <a:rPr lang="sl-SI" sz="1800" dirty="0"/>
                        <a:t>Vsak dan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x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37">
                <a:tc>
                  <a:txBody>
                    <a:bodyPr/>
                    <a:lstStyle/>
                    <a:p>
                      <a:r>
                        <a:rPr lang="sl-SI" sz="1800" dirty="0"/>
                        <a:t>Enkrat na teden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x</a:t>
                      </a:r>
                    </a:p>
                    <a:p>
                      <a:endParaRPr lang="sl-SI" sz="1800" dirty="0"/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CBBEC6-A99A-4FB3-8F41-2A1C7B5F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63525"/>
            <a:ext cx="8534400" cy="752475"/>
          </a:xfrm>
        </p:spPr>
        <p:txBody>
          <a:bodyPr/>
          <a:lstStyle/>
          <a:p>
            <a:pPr>
              <a:defRPr/>
            </a:pPr>
            <a:r>
              <a:rPr lang="sl-SI" dirty="0"/>
              <a:t>Šolska zrelost </a:t>
            </a:r>
          </a:p>
        </p:txBody>
      </p:sp>
      <p:pic>
        <p:nvPicPr>
          <p:cNvPr id="23555" name="Picture 10" descr="VSE JE ENKRAT PRVI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541713"/>
            <a:ext cx="40354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grada vsebine 2"/>
          <p:cNvSpPr>
            <a:spLocks noGrp="1"/>
          </p:cNvSpPr>
          <p:nvPr>
            <p:ph sz="quarter" idx="1"/>
          </p:nvPr>
        </p:nvSpPr>
        <p:spPr>
          <a:xfrm>
            <a:off x="606425" y="1700213"/>
            <a:ext cx="8504238" cy="4183062"/>
          </a:xfrm>
        </p:spPr>
        <p:txBody>
          <a:bodyPr/>
          <a:lstStyle/>
          <a:p>
            <a:r>
              <a:rPr lang="sl-SI" altLang="sl-SI" smtClean="0"/>
              <a:t>Telesna zrelost</a:t>
            </a:r>
          </a:p>
          <a:p>
            <a:r>
              <a:rPr lang="sl-SI" altLang="sl-SI" smtClean="0"/>
              <a:t>Osebnostna zrelost </a:t>
            </a:r>
          </a:p>
          <a:p>
            <a:r>
              <a:rPr lang="sl-SI" altLang="sl-SI" smtClean="0"/>
              <a:t>Intelektualna zrelost </a:t>
            </a:r>
          </a:p>
          <a:p>
            <a:endParaRPr lang="sl-SI" altLang="sl-SI" smtClean="0"/>
          </a:p>
          <a:p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667</Words>
  <Application>Microsoft Office PowerPoint</Application>
  <PresentationFormat>Diaprojekcija na zaslonu (4:3)</PresentationFormat>
  <Paragraphs>218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8" baseType="lpstr">
      <vt:lpstr>Tahoma</vt:lpstr>
      <vt:lpstr>Arial</vt:lpstr>
      <vt:lpstr>Georgia</vt:lpstr>
      <vt:lpstr>Wingdings 2</vt:lpstr>
      <vt:lpstr>Wingdings</vt:lpstr>
      <vt:lpstr>Calibri</vt:lpstr>
      <vt:lpstr>Mestno</vt:lpstr>
      <vt:lpstr> V šolo…                           Jana Zorko,  Zlatka Gazvoda</vt:lpstr>
      <vt:lpstr> Pripravljenost otroka  na vstop v šolo</vt:lpstr>
      <vt:lpstr>PowerPointova predstavitev</vt:lpstr>
      <vt:lpstr>Zahteve in pričakovanja</vt:lpstr>
      <vt:lpstr>Pohvala in kritika</vt:lpstr>
      <vt:lpstr>Različni vzgojni stili</vt:lpstr>
      <vt:lpstr>Vplivi vzgojnega stila</vt:lpstr>
      <vt:lpstr>Ravnotežje</vt:lpstr>
      <vt:lpstr>Šolska zrelost </vt:lpstr>
      <vt:lpstr>Telesna zrelost</vt:lpstr>
      <vt:lpstr>Osebnostna zrelost - socialna, čustvena</vt:lpstr>
      <vt:lpstr>Intelektualna, kognitivna zrelost</vt:lpstr>
      <vt:lpstr>Vloga odraslih</vt:lpstr>
      <vt:lpstr>Vstop v šolo</vt:lpstr>
      <vt:lpstr>Prehod v šolo olajša, če otrok</vt:lpstr>
      <vt:lpstr>PowerPointova predstavitev</vt:lpstr>
      <vt:lpstr>   Nezavedno, učinkovito učenje, učenje  z dolgotrajnimi rezultati je kadar sami: </vt:lpstr>
      <vt:lpstr>Dolgo uvajalno obdobje</vt:lpstr>
      <vt:lpstr>VPIS</vt:lpstr>
      <vt:lpstr>ODLOG ŠOLANJA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RAZVAJENI OTROCI</dc:title>
  <dc:creator>polona</dc:creator>
  <cp:lastModifiedBy>Mojca Pezdirc</cp:lastModifiedBy>
  <cp:revision>164</cp:revision>
  <cp:lastPrinted>2021-01-27T12:55:56Z</cp:lastPrinted>
  <dcterms:created xsi:type="dcterms:W3CDTF">2005-04-17T12:41:45Z</dcterms:created>
  <dcterms:modified xsi:type="dcterms:W3CDTF">2021-02-03T09:17:57Z</dcterms:modified>
</cp:coreProperties>
</file>